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Ex2.xml" ContentType="application/vnd.ms-office.chartex+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Ex3.xml" ContentType="application/vnd.ms-office.chartex+xml"/>
  <Override PartName="/ppt/charts/style4.xml" ContentType="application/vnd.ms-office.chartstyle+xml"/>
  <Override PartName="/ppt/charts/colors4.xml" ContentType="application/vnd.ms-office.chartcolorstyle+xml"/>
  <Override PartName="/ppt/charts/chartEx4.xml" ContentType="application/vnd.ms-office.chartex+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Ex5.xml" ContentType="application/vnd.ms-office.chartex+xml"/>
  <Override PartName="/ppt/charts/style6.xml" ContentType="application/vnd.ms-office.chartstyle+xml"/>
  <Override PartName="/ppt/charts/colors6.xml" ContentType="application/vnd.ms-office.chartcolorstyle+xml"/>
  <Override PartName="/ppt/charts/chartEx6.xml" ContentType="application/vnd.ms-office.chartex+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Ex7.xml" ContentType="application/vnd.ms-office.chartex+xml"/>
  <Override PartName="/ppt/charts/style8.xml" ContentType="application/vnd.ms-office.chartstyle+xml"/>
  <Override PartName="/ppt/charts/colors8.xml" ContentType="application/vnd.ms-office.chartcolorstyle+xml"/>
  <Override PartName="/ppt/charts/chartEx8.xml" ContentType="application/vnd.ms-office.chartex+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Ex9.xml" ContentType="application/vnd.ms-office.chartex+xml"/>
  <Override PartName="/ppt/charts/style10.xml" ContentType="application/vnd.ms-office.chartstyle+xml"/>
  <Override PartName="/ppt/charts/colors10.xml" ContentType="application/vnd.ms-office.chartcolorstyle+xml"/>
  <Override PartName="/ppt/charts/chartEx10.xml" ContentType="application/vnd.ms-office.chartex+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Ex11.xml" ContentType="application/vnd.ms-office.chartex+xml"/>
  <Override PartName="/ppt/charts/style12.xml" ContentType="application/vnd.ms-office.chartstyle+xml"/>
  <Override PartName="/ppt/charts/colors12.xml" ContentType="application/vnd.ms-office.chartcolorstyle+xml"/>
  <Override PartName="/ppt/charts/chartEx12.xml" ContentType="application/vnd.ms-office.chartex+xml"/>
  <Override PartName="/ppt/charts/style13.xml" ContentType="application/vnd.ms-office.chartstyle+xml"/>
  <Override PartName="/ppt/charts/colors13.xml" ContentType="application/vnd.ms-office.chartcolorstyle+xml"/>
  <Override PartName="/ppt/charts/chartEx13.xml" ContentType="application/vnd.ms-office.chartex+xml"/>
  <Override PartName="/ppt/charts/style14.xml" ContentType="application/vnd.ms-office.chartstyle+xml"/>
  <Override PartName="/ppt/charts/colors14.xml" ContentType="application/vnd.ms-office.chartcolorstyle+xml"/>
  <Override PartName="/ppt/charts/chartEx14.xml" ContentType="application/vnd.ms-office.chartex+xml"/>
  <Override PartName="/ppt/charts/style15.xml" ContentType="application/vnd.ms-office.chartstyle+xml"/>
  <Override PartName="/ppt/charts/colors15.xml" ContentType="application/vnd.ms-office.chartcolorstyle+xml"/>
  <Override PartName="/ppt/charts/chartEx15.xml" ContentType="application/vnd.ms-office.chartex+xml"/>
  <Override PartName="/ppt/charts/style16.xml" ContentType="application/vnd.ms-office.chartstyle+xml"/>
  <Override PartName="/ppt/charts/colors16.xml" ContentType="application/vnd.ms-office.chartcolorstyle+xml"/>
  <Override PartName="/ppt/charts/chartEx16.xml" ContentType="application/vnd.ms-office.chartex+xml"/>
  <Override PartName="/ppt/charts/style17.xml" ContentType="application/vnd.ms-office.chartstyle+xml"/>
  <Override PartName="/ppt/charts/colors17.xml" ContentType="application/vnd.ms-office.chartcolorstyle+xml"/>
  <Override PartName="/ppt/charts/chartEx17.xml" ContentType="application/vnd.ms-office.chartex+xml"/>
  <Override PartName="/ppt/charts/style18.xml" ContentType="application/vnd.ms-office.chartstyle+xml"/>
  <Override PartName="/ppt/charts/colors18.xml" ContentType="application/vnd.ms-office.chartcolorstyle+xml"/>
  <Override PartName="/ppt/charts/chartEx18.xml" ContentType="application/vnd.ms-office.chartex+xml"/>
  <Override PartName="/ppt/charts/style19.xml" ContentType="application/vnd.ms-office.chartstyle+xml"/>
  <Override PartName="/ppt/charts/colors19.xml" ContentType="application/vnd.ms-office.chartcolorstyle+xml"/>
  <Override PartName="/ppt/notesSlides/notesSlide13.xml" ContentType="application/vnd.openxmlformats-officedocument.presentationml.notesSlide+xml"/>
  <Override PartName="/ppt/charts/chartEx19.xml" ContentType="application/vnd.ms-office.chartex+xml"/>
  <Override PartName="/ppt/charts/style20.xml" ContentType="application/vnd.ms-office.chartstyle+xml"/>
  <Override PartName="/ppt/charts/colors20.xml" ContentType="application/vnd.ms-office.chartcolorstyle+xml"/>
  <Override PartName="/ppt/charts/chartEx20.xml" ContentType="application/vnd.ms-office.chartex+xml"/>
  <Override PartName="/ppt/charts/style21.xml" ContentType="application/vnd.ms-office.chartstyle+xml"/>
  <Override PartName="/ppt/charts/colors21.xml" ContentType="application/vnd.ms-office.chartcolorstyle+xml"/>
  <Override PartName="/ppt/charts/chartEx21.xml" ContentType="application/vnd.ms-office.chartex+xml"/>
  <Override PartName="/ppt/charts/style22.xml" ContentType="application/vnd.ms-office.chartstyle+xml"/>
  <Override PartName="/ppt/charts/colors22.xml" ContentType="application/vnd.ms-office.chartcolorstyle+xml"/>
  <Override PartName="/ppt/notesSlides/notesSlide14.xml" ContentType="application/vnd.openxmlformats-officedocument.presentationml.notesSlide+xml"/>
  <Override PartName="/ppt/charts/chartEx22.xml" ContentType="application/vnd.ms-office.chartex+xml"/>
  <Override PartName="/ppt/charts/style23.xml" ContentType="application/vnd.ms-office.chartstyle+xml"/>
  <Override PartName="/ppt/charts/colors23.xml" ContentType="application/vnd.ms-office.chartcolorstyle+xml"/>
  <Override PartName="/ppt/theme/themeOverride1.xml" ContentType="application/vnd.openxmlformats-officedocument.themeOverride+xml"/>
  <Override PartName="/ppt/charts/chartEx23.xml" ContentType="application/vnd.ms-office.chartex+xml"/>
  <Override PartName="/ppt/charts/style24.xml" ContentType="application/vnd.ms-office.chartstyle+xml"/>
  <Override PartName="/ppt/charts/colors24.xml" ContentType="application/vnd.ms-office.chartcolorstyl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0"/>
  </p:notesMasterIdLst>
  <p:handoutMasterIdLst>
    <p:handoutMasterId r:id="rId21"/>
  </p:handoutMasterIdLst>
  <p:sldIdLst>
    <p:sldId id="257" r:id="rId2"/>
    <p:sldId id="290" r:id="rId3"/>
    <p:sldId id="833" r:id="rId4"/>
    <p:sldId id="836" r:id="rId5"/>
    <p:sldId id="837" r:id="rId6"/>
    <p:sldId id="818" r:id="rId7"/>
    <p:sldId id="819" r:id="rId8"/>
    <p:sldId id="835" r:id="rId9"/>
    <p:sldId id="823" r:id="rId10"/>
    <p:sldId id="822" r:id="rId11"/>
    <p:sldId id="840" r:id="rId12"/>
    <p:sldId id="841" r:id="rId13"/>
    <p:sldId id="826" r:id="rId14"/>
    <p:sldId id="827" r:id="rId15"/>
    <p:sldId id="829" r:id="rId16"/>
    <p:sldId id="832" r:id="rId17"/>
    <p:sldId id="268" r:id="rId18"/>
    <p:sldId id="839" r:id="rId19"/>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奴久妻智代子" initials="奴久妻智代子" lastIdx="1" clrIdx="0">
    <p:extLst>
      <p:ext uri="{19B8F6BF-5375-455C-9EA6-DF929625EA0E}">
        <p15:presenceInfo xmlns:p15="http://schemas.microsoft.com/office/powerpoint/2012/main" userId="S-1-12-1-3840370002-1267901148-455647396-20609778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511F"/>
    <a:srgbClr val="FF6699"/>
    <a:srgbClr val="AE393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44" autoAdjust="0"/>
    <p:restoredTop sz="94280" autoAdjust="0"/>
  </p:normalViewPr>
  <p:slideViewPr>
    <p:cSldViewPr>
      <p:cViewPr varScale="1">
        <p:scale>
          <a:sx n="77" d="100"/>
          <a:sy n="77" d="100"/>
        </p:scale>
        <p:origin x="1016" y="5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soara-my.sharepoint.com/personal/c_nukuzuma_soara_onmicrosoft_com/Documents/&#12489;&#12461;&#12517;&#12513;&#12531;&#12488;/&#23398;&#20250;&#12539;&#25237;&#31295;&#12539;&#21161;&#25104;&#37329;/&#12501;&#12524;&#12464;&#12521;&#12531;&#12473;&#35542;&#25991;/&#29287;&#37326;&#27096;&#12487;&#12540;&#12479;.xlsx" TargetMode="External"/><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22900;&#20037;&#22971;&#26234;&#20195;&#23376;\OneDrive%20-%20&#26666;&#24335;&#20250;&#31038;&#12477;&#12450;&#12521;&#12513;&#12487;&#12451;&#12459;&#12523;\&#12489;&#12461;&#12517;&#12513;&#12531;&#12488;\Tai-ON\&#22806;&#37096;\&#37325;&#28845;&#37240;&#27849;\&#21463;&#35351;&#35430;&#39443;2018001\&#12507;&#12483;&#12488;&#12479;&#12502;&#20491;&#21029;&#22577;&#21578;\&#20307;&#28201;&#12487;&#12540;&#12479;2018FIG.xlsx" TargetMode="External"/></Relationships>
</file>

<file path=ppt/charts/_rels/chartEx10.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1.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2.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3.xml.rels><?xml version="1.0" encoding="UTF-8" standalone="yes"?>
<Relationships xmlns="http://schemas.openxmlformats.org/package/2006/relationships"><Relationship Id="rId3" Type="http://schemas.microsoft.com/office/2011/relationships/chartColorStyle" Target="colors14.xml"/><Relationship Id="rId2" Type="http://schemas.microsoft.com/office/2011/relationships/chartStyle" Target="style14.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4.xml.rels><?xml version="1.0" encoding="UTF-8" standalone="yes"?>
<Relationships xmlns="http://schemas.openxmlformats.org/package/2006/relationships"><Relationship Id="rId3" Type="http://schemas.microsoft.com/office/2011/relationships/chartColorStyle" Target="colors15.xml"/><Relationship Id="rId2" Type="http://schemas.microsoft.com/office/2011/relationships/chartStyle" Target="style15.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5.xml.rels><?xml version="1.0" encoding="UTF-8" standalone="yes"?>
<Relationships xmlns="http://schemas.openxmlformats.org/package/2006/relationships"><Relationship Id="rId3" Type="http://schemas.microsoft.com/office/2011/relationships/chartColorStyle" Target="colors16.xml"/><Relationship Id="rId2" Type="http://schemas.microsoft.com/office/2011/relationships/chartStyle" Target="style16.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6.xml.rels><?xml version="1.0" encoding="UTF-8" standalone="yes"?>
<Relationships xmlns="http://schemas.openxmlformats.org/package/2006/relationships"><Relationship Id="rId3" Type="http://schemas.microsoft.com/office/2011/relationships/chartColorStyle" Target="colors17.xml"/><Relationship Id="rId2" Type="http://schemas.microsoft.com/office/2011/relationships/chartStyle" Target="style17.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7.xml.rels><?xml version="1.0" encoding="UTF-8" standalone="yes"?>
<Relationships xmlns="http://schemas.openxmlformats.org/package/2006/relationships"><Relationship Id="rId3" Type="http://schemas.microsoft.com/office/2011/relationships/chartColorStyle" Target="colors18.xml"/><Relationship Id="rId2" Type="http://schemas.microsoft.com/office/2011/relationships/chartStyle" Target="style18.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8.xml.rels><?xml version="1.0" encoding="UTF-8" standalone="yes"?>
<Relationships xmlns="http://schemas.openxmlformats.org/package/2006/relationships"><Relationship Id="rId3" Type="http://schemas.microsoft.com/office/2011/relationships/chartColorStyle" Target="colors19.xml"/><Relationship Id="rId2" Type="http://schemas.microsoft.com/office/2011/relationships/chartStyle" Target="style19.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19.xml.rels><?xml version="1.0" encoding="UTF-8" standalone="yes"?>
<Relationships xmlns="http://schemas.openxmlformats.org/package/2006/relationships"><Relationship Id="rId3" Type="http://schemas.microsoft.com/office/2011/relationships/chartColorStyle" Target="colors20.xml"/><Relationship Id="rId2" Type="http://schemas.microsoft.com/office/2011/relationships/chartStyle" Target="style20.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22900;&#20037;&#22971;&#26234;&#20195;&#23376;\OneDrive%20-%20&#26666;&#24335;&#20250;&#31038;&#12477;&#12450;&#12521;&#12513;&#12487;&#12451;&#12459;&#12523;\&#12489;&#12461;&#12517;&#12513;&#12531;&#12488;\Tai-ON\&#22806;&#37096;\&#37325;&#28845;&#37240;&#27849;\&#21463;&#35351;&#35430;&#39443;2018001\&#12507;&#12483;&#12488;&#12479;&#12502;&#20491;&#21029;&#22577;&#21578;\&#20307;&#28201;&#12487;&#12540;&#12479;2018FIG.xlsx" TargetMode="External"/></Relationships>
</file>

<file path=ppt/charts/_rels/chartEx20.xml.rels><?xml version="1.0" encoding="UTF-8" standalone="yes"?>
<Relationships xmlns="http://schemas.openxmlformats.org/package/2006/relationships"><Relationship Id="rId3" Type="http://schemas.microsoft.com/office/2011/relationships/chartColorStyle" Target="colors21.xml"/><Relationship Id="rId2" Type="http://schemas.microsoft.com/office/2011/relationships/chartStyle" Target="style21.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21.xml.rels><?xml version="1.0" encoding="UTF-8" standalone="yes"?>
<Relationships xmlns="http://schemas.openxmlformats.org/package/2006/relationships"><Relationship Id="rId3" Type="http://schemas.microsoft.com/office/2011/relationships/chartColorStyle" Target="colors22.xml"/><Relationship Id="rId2" Type="http://schemas.microsoft.com/office/2011/relationships/chartStyle" Target="style22.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22.xml.rels><?xml version="1.0" encoding="UTF-8" standalone="yes"?>
<Relationships xmlns="http://schemas.openxmlformats.org/package/2006/relationships"><Relationship Id="rId3" Type="http://schemas.microsoft.com/office/2011/relationships/chartColorStyle" Target="colors23.xml"/><Relationship Id="rId2" Type="http://schemas.microsoft.com/office/2011/relationships/chartStyle" Target="style23.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33258;&#24459;&#31070;&#32076;%20(&#22900;&#20037;&#22971;&#26234;&#20195;&#23376;%20&#12398;&#31478;&#21512;&#12467;&#12500;&#12540;%202019-04-23).xlsx" TargetMode="External"/><Relationship Id="rId4" Type="http://schemas.openxmlformats.org/officeDocument/2006/relationships/themeOverride" Target="../theme/themeOverride1.xml"/></Relationships>
</file>

<file path=ppt/charts/_rels/chartEx23.xml.rels><?xml version="1.0" encoding="UTF-8" standalone="yes"?>
<Relationships xmlns="http://schemas.openxmlformats.org/package/2006/relationships"><Relationship Id="rId3" Type="http://schemas.microsoft.com/office/2011/relationships/chartColorStyle" Target="colors24.xml"/><Relationship Id="rId2" Type="http://schemas.microsoft.com/office/2011/relationships/chartStyle" Target="style24.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33258;&#24459;&#31070;&#32076;%20(&#22900;&#20037;&#22971;&#26234;&#20195;&#23376;%20&#12398;&#31478;&#21512;&#12467;&#12500;&#12540;%202019-04-23).xlsx" TargetMode="External"/><Relationship Id="rId4" Type="http://schemas.openxmlformats.org/officeDocument/2006/relationships/themeOverride" Target="../theme/themeOverride2.xml"/></Relationships>
</file>

<file path=ppt/charts/_rels/chartEx3.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6.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7.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8.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_rels/chartEx9.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file:///C:\Users\&#22900;&#20037;&#22971;&#26234;&#20195;&#23376;\OneDrive%20-%20&#26666;&#24335;&#20250;&#31038;&#12477;&#12450;&#12521;&#12513;&#12487;&#12451;&#12459;&#12523;\&#12489;&#12461;&#12517;&#12513;&#12531;&#12488;\&#23398;&#20250;&#12539;&#25237;&#31295;&#12539;&#21161;&#25104;&#37329;\&#36914;&#34892;&#20013;&#23398;&#20250;\2019&#31532;84&#22238;&#26085;&#26412;&#28201;&#27849;&#27671;&#20505;&#29289;&#29702;&#21307;&#23398;&#20250;\&#12507;&#12483;&#12488;&#12479;&#12502;&#12487;&#12540;&#12479;&#35299;&#26512;2019ONK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baseline="0">
                <a:solidFill>
                  <a:schemeClr val="tx1">
                    <a:lumMod val="65000"/>
                    <a:lumOff val="35000"/>
                  </a:schemeClr>
                </a:solidFill>
                <a:latin typeface="+mn-lt"/>
                <a:ea typeface="+mn-ea"/>
                <a:cs typeface="+mn-cs"/>
              </a:defRPr>
            </a:pPr>
            <a:r>
              <a:rPr lang="en-US" dirty="0"/>
              <a:t>Δ Rectal temperature</a:t>
            </a:r>
            <a:endParaRPr lang="ja-JP" dirty="0"/>
          </a:p>
        </c:rich>
      </c:tx>
      <c:overlay val="0"/>
      <c:spPr>
        <a:noFill/>
        <a:ln>
          <a:noFill/>
        </a:ln>
        <a:effectLst/>
      </c:spPr>
      <c:txPr>
        <a:bodyPr rot="0" spcFirstLastPara="1" vertOverflow="ellipsis" vert="horz" wrap="square" anchor="ctr" anchorCtr="1"/>
        <a:lstStyle/>
        <a:p>
          <a:pPr>
            <a:defRPr sz="2160" b="1" i="0" u="none" strike="noStrike" kern="120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まとめ!$N$23</c:f>
              <c:strCache>
                <c:ptCount val="1"/>
                <c:pt idx="0">
                  <c:v>tap water</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errBars>
            <c:errDir val="y"/>
            <c:errBarType val="minus"/>
            <c:errValType val="cust"/>
            <c:noEndCap val="0"/>
            <c:plus>
              <c:numRef>
                <c:f>まとめ!$O$24:$T$24</c:f>
                <c:numCache>
                  <c:formatCode>General</c:formatCode>
                  <c:ptCount val="6"/>
                  <c:pt idx="0">
                    <c:v>2.4494897427831744E-2</c:v>
                  </c:pt>
                  <c:pt idx="1">
                    <c:v>4.4347115652165023E-2</c:v>
                  </c:pt>
                  <c:pt idx="2">
                    <c:v>0.11086778913041864</c:v>
                  </c:pt>
                  <c:pt idx="3">
                    <c:v>0.16227548592851071</c:v>
                  </c:pt>
                  <c:pt idx="4">
                    <c:v>0.20287516687197893</c:v>
                  </c:pt>
                  <c:pt idx="5">
                    <c:v>0.25447658700425307</c:v>
                  </c:pt>
                </c:numCache>
              </c:numRef>
            </c:plus>
            <c:minus>
              <c:numRef>
                <c:f>まとめ!$O$24:$T$24</c:f>
                <c:numCache>
                  <c:formatCode>General</c:formatCode>
                  <c:ptCount val="6"/>
                  <c:pt idx="0">
                    <c:v>2.4494897427831744E-2</c:v>
                  </c:pt>
                  <c:pt idx="1">
                    <c:v>4.4347115652165023E-2</c:v>
                  </c:pt>
                  <c:pt idx="2">
                    <c:v>0.11086778913041864</c:v>
                  </c:pt>
                  <c:pt idx="3">
                    <c:v>0.16227548592851071</c:v>
                  </c:pt>
                  <c:pt idx="4">
                    <c:v>0.20287516687197893</c:v>
                  </c:pt>
                  <c:pt idx="5">
                    <c:v>0.25447658700425307</c:v>
                  </c:pt>
                </c:numCache>
              </c:numRef>
            </c:minus>
            <c:spPr>
              <a:noFill/>
              <a:ln w="9525" cap="flat" cmpd="sng" algn="ctr">
                <a:solidFill>
                  <a:schemeClr val="tx1">
                    <a:lumMod val="65000"/>
                    <a:lumOff val="35000"/>
                  </a:schemeClr>
                </a:solidFill>
                <a:round/>
              </a:ln>
              <a:effectLst/>
            </c:spPr>
          </c:errBars>
          <c:cat>
            <c:strRef>
              <c:f>まとめ!$O$18:$T$18</c:f>
              <c:strCache>
                <c:ptCount val="6"/>
                <c:pt idx="0">
                  <c:v>5min</c:v>
                </c:pt>
                <c:pt idx="1">
                  <c:v>10min</c:v>
                </c:pt>
                <c:pt idx="2">
                  <c:v>15min</c:v>
                </c:pt>
                <c:pt idx="3">
                  <c:v>20min</c:v>
                </c:pt>
                <c:pt idx="4">
                  <c:v>25min</c:v>
                </c:pt>
                <c:pt idx="5">
                  <c:v>30min</c:v>
                </c:pt>
              </c:strCache>
            </c:strRef>
          </c:cat>
          <c:val>
            <c:numRef>
              <c:f>まとめ!$O$23:$T$23</c:f>
              <c:numCache>
                <c:formatCode>0.00_ </c:formatCode>
                <c:ptCount val="6"/>
                <c:pt idx="0">
                  <c:v>-3.0000000000001137E-2</c:v>
                </c:pt>
                <c:pt idx="1">
                  <c:v>1.5000000000000568E-2</c:v>
                </c:pt>
                <c:pt idx="2">
                  <c:v>0.11250000000000071</c:v>
                </c:pt>
                <c:pt idx="3">
                  <c:v>0.28000000000000114</c:v>
                </c:pt>
                <c:pt idx="4">
                  <c:v>0.46749999999999936</c:v>
                </c:pt>
                <c:pt idx="5">
                  <c:v>0.68250000000000099</c:v>
                </c:pt>
              </c:numCache>
            </c:numRef>
          </c:val>
          <c:smooth val="0"/>
          <c:extLst>
            <c:ext xmlns:c16="http://schemas.microsoft.com/office/drawing/2014/chart" uri="{C3380CC4-5D6E-409C-BE32-E72D297353CC}">
              <c16:uniqueId val="{00000000-9A8E-48D0-BC03-C26250B8AA25}"/>
            </c:ext>
          </c:extLst>
        </c:ser>
        <c:ser>
          <c:idx val="1"/>
          <c:order val="1"/>
          <c:tx>
            <c:strRef>
              <c:f>まとめ!$N$29</c:f>
              <c:strCache>
                <c:ptCount val="1"/>
                <c:pt idx="0">
                  <c:v>carbonated spring</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errBars>
            <c:errDir val="y"/>
            <c:errBarType val="plus"/>
            <c:errValType val="cust"/>
            <c:noEndCap val="0"/>
            <c:plus>
              <c:numRef>
                <c:f>まとめ!$O$30:$T$30</c:f>
                <c:numCache>
                  <c:formatCode>General</c:formatCode>
                  <c:ptCount val="6"/>
                  <c:pt idx="0">
                    <c:v>0.10531698185319664</c:v>
                  </c:pt>
                  <c:pt idx="1">
                    <c:v>9.2556289179431123E-2</c:v>
                  </c:pt>
                  <c:pt idx="2">
                    <c:v>9.2556289179434093E-2</c:v>
                  </c:pt>
                  <c:pt idx="3">
                    <c:v>0.14863265679744386</c:v>
                  </c:pt>
                  <c:pt idx="4">
                    <c:v>0.22867371223353891</c:v>
                  </c:pt>
                  <c:pt idx="5">
                    <c:v>0.25475478405713914</c:v>
                  </c:pt>
                </c:numCache>
              </c:numRef>
            </c:plus>
            <c:minus>
              <c:numRef>
                <c:f>まとめ!$O$30:$T$30</c:f>
                <c:numCache>
                  <c:formatCode>General</c:formatCode>
                  <c:ptCount val="6"/>
                  <c:pt idx="0">
                    <c:v>0.10531698185319664</c:v>
                  </c:pt>
                  <c:pt idx="1">
                    <c:v>9.2556289179431123E-2</c:v>
                  </c:pt>
                  <c:pt idx="2">
                    <c:v>9.2556289179434093E-2</c:v>
                  </c:pt>
                  <c:pt idx="3">
                    <c:v>0.14863265679744386</c:v>
                  </c:pt>
                  <c:pt idx="4">
                    <c:v>0.22867371223353891</c:v>
                  </c:pt>
                  <c:pt idx="5">
                    <c:v>0.25475478405713914</c:v>
                  </c:pt>
                </c:numCache>
              </c:numRef>
            </c:minus>
            <c:spPr>
              <a:noFill/>
              <a:ln w="9525" cap="flat" cmpd="sng" algn="ctr">
                <a:solidFill>
                  <a:schemeClr val="tx1">
                    <a:lumMod val="65000"/>
                    <a:lumOff val="35000"/>
                  </a:schemeClr>
                </a:solidFill>
                <a:round/>
              </a:ln>
              <a:effectLst/>
            </c:spPr>
          </c:errBars>
          <c:cat>
            <c:strRef>
              <c:f>まとめ!$O$18:$T$18</c:f>
              <c:strCache>
                <c:ptCount val="6"/>
                <c:pt idx="0">
                  <c:v>5min</c:v>
                </c:pt>
                <c:pt idx="1">
                  <c:v>10min</c:v>
                </c:pt>
                <c:pt idx="2">
                  <c:v>15min</c:v>
                </c:pt>
                <c:pt idx="3">
                  <c:v>20min</c:v>
                </c:pt>
                <c:pt idx="4">
                  <c:v>25min</c:v>
                </c:pt>
                <c:pt idx="5">
                  <c:v>30min</c:v>
                </c:pt>
              </c:strCache>
            </c:strRef>
          </c:cat>
          <c:val>
            <c:numRef>
              <c:f>まとめ!$O$29:$T$29</c:f>
              <c:numCache>
                <c:formatCode>0.00_ </c:formatCode>
                <c:ptCount val="6"/>
                <c:pt idx="0">
                  <c:v>7.7500000000004121E-2</c:v>
                </c:pt>
                <c:pt idx="1">
                  <c:v>8.5000000000004405E-2</c:v>
                </c:pt>
                <c:pt idx="2">
                  <c:v>0.18500000000000405</c:v>
                </c:pt>
                <c:pt idx="3">
                  <c:v>0.3525000000000027</c:v>
                </c:pt>
                <c:pt idx="4">
                  <c:v>0.56250000000000178</c:v>
                </c:pt>
                <c:pt idx="5">
                  <c:v>0.77500000000000391</c:v>
                </c:pt>
              </c:numCache>
            </c:numRef>
          </c:val>
          <c:smooth val="0"/>
          <c:extLst>
            <c:ext xmlns:c16="http://schemas.microsoft.com/office/drawing/2014/chart" uri="{C3380CC4-5D6E-409C-BE32-E72D297353CC}">
              <c16:uniqueId val="{00000001-9A8E-48D0-BC03-C26250B8AA25}"/>
            </c:ext>
          </c:extLst>
        </c:ser>
        <c:ser>
          <c:idx val="2"/>
          <c:order val="2"/>
          <c:tx>
            <c:strRef>
              <c:f>まとめ!$N$35</c:f>
              <c:strCache>
                <c:ptCount val="1"/>
                <c:pt idx="0">
                  <c:v>bicarbonate spring</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errBars>
            <c:errDir val="y"/>
            <c:errBarType val="plus"/>
            <c:errValType val="cust"/>
            <c:noEndCap val="0"/>
            <c:plus>
              <c:numRef>
                <c:f>まとめ!$O$36:$T$36</c:f>
                <c:numCache>
                  <c:formatCode>General</c:formatCode>
                  <c:ptCount val="6"/>
                  <c:pt idx="0">
                    <c:v>4.9916597106236395E-2</c:v>
                  </c:pt>
                  <c:pt idx="1">
                    <c:v>6.6080758671995019E-2</c:v>
                  </c:pt>
                  <c:pt idx="2">
                    <c:v>0.11265729744080755</c:v>
                  </c:pt>
                  <c:pt idx="3">
                    <c:v>0.18282505298782009</c:v>
                  </c:pt>
                  <c:pt idx="4">
                    <c:v>0.22677080940897015</c:v>
                  </c:pt>
                  <c:pt idx="5">
                    <c:v>0.21825062046494201</c:v>
                  </c:pt>
                </c:numCache>
              </c:numRef>
            </c:plus>
            <c:minus>
              <c:numRef>
                <c:f>まとめ!$O$36:$T$36</c:f>
                <c:numCache>
                  <c:formatCode>General</c:formatCode>
                  <c:ptCount val="6"/>
                  <c:pt idx="0">
                    <c:v>4.9916597106236395E-2</c:v>
                  </c:pt>
                  <c:pt idx="1">
                    <c:v>6.6080758671995019E-2</c:v>
                  </c:pt>
                  <c:pt idx="2">
                    <c:v>0.11265729744080755</c:v>
                  </c:pt>
                  <c:pt idx="3">
                    <c:v>0.18282505298782009</c:v>
                  </c:pt>
                  <c:pt idx="4">
                    <c:v>0.22677080940897015</c:v>
                  </c:pt>
                  <c:pt idx="5">
                    <c:v>0.21825062046494201</c:v>
                  </c:pt>
                </c:numCache>
              </c:numRef>
            </c:minus>
            <c:spPr>
              <a:noFill/>
              <a:ln w="9525" cap="flat" cmpd="sng" algn="ctr">
                <a:solidFill>
                  <a:schemeClr val="tx1">
                    <a:lumMod val="65000"/>
                    <a:lumOff val="35000"/>
                  </a:schemeClr>
                </a:solidFill>
                <a:round/>
              </a:ln>
              <a:effectLst/>
            </c:spPr>
          </c:errBars>
          <c:cat>
            <c:strRef>
              <c:f>まとめ!$O$18:$T$18</c:f>
              <c:strCache>
                <c:ptCount val="6"/>
                <c:pt idx="0">
                  <c:v>5min</c:v>
                </c:pt>
                <c:pt idx="1">
                  <c:v>10min</c:v>
                </c:pt>
                <c:pt idx="2">
                  <c:v>15min</c:v>
                </c:pt>
                <c:pt idx="3">
                  <c:v>20min</c:v>
                </c:pt>
                <c:pt idx="4">
                  <c:v>25min</c:v>
                </c:pt>
                <c:pt idx="5">
                  <c:v>30min</c:v>
                </c:pt>
              </c:strCache>
            </c:strRef>
          </c:cat>
          <c:val>
            <c:numRef>
              <c:f>まとめ!$O$35:$T$35</c:f>
              <c:numCache>
                <c:formatCode>0.00_ </c:formatCode>
                <c:ptCount val="6"/>
                <c:pt idx="0">
                  <c:v>8.7500000000002132E-2</c:v>
                </c:pt>
                <c:pt idx="1">
                  <c:v>0.17500000000000071</c:v>
                </c:pt>
                <c:pt idx="2">
                  <c:v>0.36750000000000149</c:v>
                </c:pt>
                <c:pt idx="3">
                  <c:v>0.58249999999999957</c:v>
                </c:pt>
                <c:pt idx="4">
                  <c:v>0.82750000000000057</c:v>
                </c:pt>
                <c:pt idx="5">
                  <c:v>1.125</c:v>
                </c:pt>
              </c:numCache>
            </c:numRef>
          </c:val>
          <c:smooth val="0"/>
          <c:extLst>
            <c:ext xmlns:c16="http://schemas.microsoft.com/office/drawing/2014/chart" uri="{C3380CC4-5D6E-409C-BE32-E72D297353CC}">
              <c16:uniqueId val="{00000002-9A8E-48D0-BC03-C26250B8AA25}"/>
            </c:ext>
          </c:extLst>
        </c:ser>
        <c:dLbls>
          <c:showLegendKey val="0"/>
          <c:showVal val="0"/>
          <c:showCatName val="0"/>
          <c:showSerName val="0"/>
          <c:showPercent val="0"/>
          <c:showBubbleSize val="0"/>
        </c:dLbls>
        <c:smooth val="0"/>
        <c:axId val="786429008"/>
        <c:axId val="786431632"/>
      </c:lineChart>
      <c:catAx>
        <c:axId val="7864290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786431632"/>
        <c:crosses val="autoZero"/>
        <c:auto val="1"/>
        <c:lblAlgn val="ctr"/>
        <c:lblOffset val="100"/>
        <c:noMultiLvlLbl val="0"/>
      </c:catAx>
      <c:valAx>
        <c:axId val="7864316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786429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'[体温データ2018FIG.xlsx] M (2)'!$A$1:$A$152</cx:f>
        <cx:lvl ptCount="152">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pre</cx:pt>
          <cx:pt idx="20">pre</cx:pt>
          <cx:pt idx="21">pre</cx:pt>
          <cx:pt idx="22">pre</cx:pt>
          <cx:pt idx="23">pre</cx:pt>
          <cx:pt idx="24">pre</cx:pt>
          <cx:pt idx="25">pre</cx:pt>
          <cx:pt idx="26">pre</cx:pt>
          <cx:pt idx="27">pre</cx:pt>
          <cx:pt idx="28">pre</cx:pt>
          <cx:pt idx="29">pre</cx:pt>
          <cx:pt idx="30">pre</cx:pt>
          <cx:pt idx="31">pre</cx:pt>
          <cx:pt idx="32">pre</cx:pt>
          <cx:pt idx="33">pre</cx:pt>
          <cx:pt idx="34">pre</cx:pt>
          <cx:pt idx="35">pre</cx:pt>
          <cx:pt idx="36">pre</cx:pt>
          <cx:pt idx="37">pre</cx:pt>
          <cx:pt idx="38">1mpt</cx:pt>
          <cx:pt idx="39">1mpt</cx:pt>
          <cx:pt idx="40">1mpt</cx:pt>
          <cx:pt idx="41">1mpt</cx:pt>
          <cx:pt idx="42">1mpt</cx:pt>
          <cx:pt idx="43">1mpt</cx:pt>
          <cx:pt idx="44">1mpt</cx:pt>
          <cx:pt idx="45">1mpt</cx:pt>
          <cx:pt idx="46">1mpt</cx:pt>
          <cx:pt idx="47">1mpt</cx:pt>
          <cx:pt idx="48">1mpt</cx:pt>
          <cx:pt idx="49">1mpt</cx:pt>
          <cx:pt idx="50">1mpt</cx:pt>
          <cx:pt idx="51">1mpt</cx:pt>
          <cx:pt idx="52">1mpt</cx:pt>
          <cx:pt idx="53">1mpt</cx:pt>
          <cx:pt idx="54">1mpt</cx:pt>
          <cx:pt idx="55">1mpt</cx:pt>
          <cx:pt idx="56">1mpt</cx:pt>
          <cx:pt idx="57">1mpt</cx:pt>
          <cx:pt idx="58">1mpt</cx:pt>
          <cx:pt idx="59">1mpt</cx:pt>
          <cx:pt idx="60">1mpt</cx:pt>
          <cx:pt idx="61">1mpt</cx:pt>
          <cx:pt idx="62">1mpt</cx:pt>
          <cx:pt idx="63">1mpt</cx:pt>
          <cx:pt idx="64">1mpt</cx:pt>
          <cx:pt idx="65">1mpt</cx:pt>
          <cx:pt idx="66">1mpt</cx:pt>
          <cx:pt idx="67">1mpt</cx:pt>
          <cx:pt idx="68">1mpt</cx:pt>
          <cx:pt idx="69">1mpt</cx:pt>
          <cx:pt idx="70">1mpt</cx:pt>
          <cx:pt idx="71">1mpt</cx:pt>
          <cx:pt idx="72">1mpt</cx:pt>
          <cx:pt idx="73">1mpt</cx:pt>
          <cx:pt idx="74">1mpt</cx:pt>
          <cx:pt idx="75">1mpt</cx:pt>
          <cx:pt idx="76">2mpt</cx:pt>
          <cx:pt idx="77">2mpt</cx:pt>
          <cx:pt idx="78">2mpt</cx:pt>
          <cx:pt idx="79">2mpt</cx:pt>
          <cx:pt idx="80">2mpt</cx:pt>
          <cx:pt idx="81">2mpt</cx:pt>
          <cx:pt idx="82">2mpt</cx:pt>
          <cx:pt idx="83">2mpt</cx:pt>
          <cx:pt idx="84">2mpt</cx:pt>
          <cx:pt idx="85">2mpt</cx:pt>
          <cx:pt idx="86">2mpt</cx:pt>
          <cx:pt idx="87">2mpt</cx:pt>
          <cx:pt idx="88">2mpt</cx:pt>
          <cx:pt idx="89">2mpt</cx:pt>
          <cx:pt idx="90">2mpt</cx:pt>
          <cx:pt idx="91">2mpt</cx:pt>
          <cx:pt idx="92">2mpt</cx:pt>
          <cx:pt idx="93">2mpt</cx:pt>
          <cx:pt idx="94">2mpt</cx:pt>
          <cx:pt idx="95">2mpt</cx:pt>
          <cx:pt idx="96">2mpt</cx:pt>
          <cx:pt idx="97">2mpt</cx:pt>
          <cx:pt idx="98">2mpt</cx:pt>
          <cx:pt idx="99">2mpt</cx:pt>
          <cx:pt idx="100">2mpt</cx:pt>
          <cx:pt idx="101">2mpt</cx:pt>
          <cx:pt idx="102">2mpt</cx:pt>
          <cx:pt idx="103">2mpt</cx:pt>
          <cx:pt idx="104">2mpt</cx:pt>
          <cx:pt idx="105">2mpt</cx:pt>
          <cx:pt idx="106">2mpt</cx:pt>
          <cx:pt idx="107">2mpt</cx:pt>
          <cx:pt idx="108">2mpt</cx:pt>
          <cx:pt idx="109">2mpt</cx:pt>
          <cx:pt idx="110">2mpt</cx:pt>
          <cx:pt idx="111">2mpt</cx:pt>
          <cx:pt idx="112">2mpt</cx:pt>
          <cx:pt idx="113">2mpt</cx:pt>
          <cx:pt idx="114">3mpt</cx:pt>
          <cx:pt idx="115">3mpt</cx:pt>
          <cx:pt idx="116">3mpt</cx:pt>
          <cx:pt idx="117">3mpt</cx:pt>
          <cx:pt idx="118">3mpt</cx:pt>
          <cx:pt idx="119">3mpt</cx:pt>
          <cx:pt idx="120">3mpt</cx:pt>
          <cx:pt idx="121">3mpt</cx:pt>
          <cx:pt idx="122">3mpt</cx:pt>
          <cx:pt idx="123">3mpt</cx:pt>
          <cx:pt idx="124">3mpt</cx:pt>
          <cx:pt idx="125">3mpt</cx:pt>
          <cx:pt idx="126">3mpt</cx:pt>
          <cx:pt idx="127">3mpt</cx:pt>
          <cx:pt idx="128">3mpt</cx:pt>
          <cx:pt idx="129">3mpt</cx:pt>
          <cx:pt idx="130">3mpt</cx:pt>
          <cx:pt idx="131">3mpt</cx:pt>
          <cx:pt idx="132">3mpt</cx:pt>
          <cx:pt idx="133">3mpt</cx:pt>
          <cx:pt idx="134">3mpt</cx:pt>
          <cx:pt idx="135">3mpt</cx:pt>
          <cx:pt idx="136">3mpt</cx:pt>
          <cx:pt idx="137">3mpt</cx:pt>
          <cx:pt idx="138">3mpt</cx:pt>
          <cx:pt idx="139">3mpt</cx:pt>
          <cx:pt idx="140">3mpt</cx:pt>
          <cx:pt idx="141">3mpt</cx:pt>
          <cx:pt idx="142">3mpt</cx:pt>
          <cx:pt idx="143">3mpt</cx:pt>
          <cx:pt idx="144">3mpt</cx:pt>
          <cx:pt idx="145">3mpt</cx:pt>
          <cx:pt idx="146">3mpt</cx:pt>
          <cx:pt idx="147">3mpt</cx:pt>
          <cx:pt idx="148">3mpt</cx:pt>
          <cx:pt idx="149">3mpt</cx:pt>
          <cx:pt idx="150">3mpt</cx:pt>
          <cx:pt idx="151">3mpt</cx:pt>
        </cx:lvl>
      </cx:strDim>
      <cx:numDim type="val">
        <cx:f>'[体温データ2018FIG.xlsx] M (2)'!$B$1:$B$152</cx:f>
        <cx:lvl ptCount="152" formatCode="0.00">
          <cx:pt idx="0">36.399999999999999</cx:pt>
          <cx:pt idx="1">36.359999999999999</cx:pt>
          <cx:pt idx="2">35.774999999999999</cx:pt>
          <cx:pt idx="3">35.739999999999995</cx:pt>
          <cx:pt idx="4">36.733333333333327</cx:pt>
          <cx:pt idx="5">36.68</cx:pt>
          <cx:pt idx="6">36.549999999999997</cx:pt>
          <cx:pt idx="7">36.619999999999997</cx:pt>
          <cx:pt idx="8">36.025000000000006</cx:pt>
          <cx:pt idx="9">35.960000000000001</cx:pt>
          <cx:pt idx="10">35.974999999999994</cx:pt>
          <cx:pt idx="11">36.06666666666667</cx:pt>
          <cx:pt idx="12">35.774999999999999</cx:pt>
          <cx:pt idx="13">36.375</cx:pt>
          <cx:pt idx="14">36.25</cx:pt>
          <cx:pt idx="15">36</cx:pt>
          <cx:pt idx="16">36.349999999999994</cx:pt>
          <cx:pt idx="17">36.579999999999998</cx:pt>
          <cx:pt idx="18">36.25</cx:pt>
          <cx:pt idx="19">36.060000000000002</cx:pt>
          <cx:pt idx="20">36.600000000000001</cx:pt>
          <cx:pt idx="21">36.179999999999993</cx:pt>
          <cx:pt idx="22">35.799999999999997</cx:pt>
          <cx:pt idx="23">36.079999999999998</cx:pt>
          <cx:pt idx="24">36.100000000000001</cx:pt>
          <cx:pt idx="25">36.299999999999997</cx:pt>
          <cx:pt idx="26">35.425000000000004</cx:pt>
          <cx:pt idx="27">35.359999999999999</cx:pt>
          <cx:pt idx="28">36.200000000000003</cx:pt>
          <cx:pt idx="29">36.32</cx:pt>
          <cx:pt idx="30">36.545000000000002</cx:pt>
          <cx:pt idx="31">36.417999999999999</cx:pt>
          <cx:pt idx="32">36.25</cx:pt>
          <cx:pt idx="33">35.799999999999997</cx:pt>
          <cx:pt idx="34">36.399999999999999</cx:pt>
          <cx:pt idx="35">36.259999999999998</cx:pt>
          <cx:pt idx="36">36.174999999999997</cx:pt>
          <cx:pt idx="37">35.579999999999998</cx:pt>
          <cx:pt idx="38">36.406666666666652</cx:pt>
          <cx:pt idx="39">36.399999999999999</cx:pt>
          <cx:pt idx="40">35.989999999999995</cx:pt>
          <cx:pt idx="41">36.016666666666666</cx:pt>
          <cx:pt idx="42">36.393333333333338</cx:pt>
          <cx:pt idx="43">36.406666666666673</cx:pt>
          <cx:pt idx="44">36.483333333333334</cx:pt>
          <cx:pt idx="45">36.527586206896551</cx:pt>
          <cx:pt idx="46">36.443333333333335</cx:pt>
          <cx:pt idx="47">36.619999999999997</cx:pt>
          <cx:pt idx="48">36.386666666666663</cx:pt>
          <cx:pt idx="49">36.276666666666671</cx:pt>
          <cx:pt idx="50">35.968965517241386</cx:pt>
          <cx:pt idx="51">36.41724137931034</cx:pt>
          <cx:pt idx="52">36.033333333333324</cx:pt>
          <cx:pt idx="53">36.003333333333337</cx:pt>
          <cx:pt idx="54">36.368965517241378</cx:pt>
          <cx:pt idx="55">36.434615384615391</cx:pt>
          <cx:pt idx="56">36.143333333333331</cx:pt>
          <cx:pt idx="57">36.200000000000003</cx:pt>
          <cx:pt idx="58">36.333333333333329</cx:pt>
          <cx:pt idx="59">36.103333333333339</cx:pt>
          <cx:pt idx="60">36.186666666666682</cx:pt>
          <cx:pt idx="61">36.163333333333341</cx:pt>
          <cx:pt idx="62">36.18333333333333</cx:pt>
          <cx:pt idx="63">35.986206896551728</cx:pt>
          <cx:pt idx="64">35.989999999999995</cx:pt>
          <cx:pt idx="65">35.806666666666665</cx:pt>
          <cx:pt idx="66">36.149999999999999</cx:pt>
          <cx:pt idx="67">36.300000000000011</cx:pt>
          <cx:pt idx="68">36.472999999999999</cx:pt>
          <cx:pt idx="69">36.469333333333338</cx:pt>
          <cx:pt idx="70">35.913333333333334</cx:pt>
          <cx:pt idx="71">36.324137931034485</cx:pt>
          <cx:pt idx="72">36.441379310344828</cx:pt>
          <cx:pt idx="73">36.503448275862077</cx:pt>
          <cx:pt idx="74">36.29666666666666</cx:pt>
          <cx:pt idx="75">35.635714285714286</cx:pt>
          <cx:pt idx="76">36.499999999999993</cx:pt>
          <cx:pt idx="77">36.496666666666663</cx:pt>
          <cx:pt idx="78">36.289999999999999</cx:pt>
          <cx:pt idx="79">36.140000000000001</cx:pt>
          <cx:pt idx="80">36.460000000000001</cx:pt>
          <cx:pt idx="81">36.463333333333338</cx:pt>
          <cx:pt idx="82">36.607142857142854</cx:pt>
          <cx:pt idx="83">36.507692307692309</cx:pt>
          <cx:pt idx="84">36.696666666666673</cx:pt>
          <cx:pt idx="85">36.889999999999993</cx:pt>
          <cx:pt idx="86">36.306666666666658</cx:pt>
          <cx:pt idx="87">36.043333333333329</cx:pt>
          <cx:pt idx="88">36.236666666666672</cx:pt>
          <cx:pt idx="89">36.440000000000005</cx:pt>
          <cx:pt idx="90">36.016666666666673</cx:pt>
          <cx:pt idx="91">36.059999999999988</cx:pt>
          <cx:pt idx="92">36.149999999999991</cx:pt>
          <cx:pt idx="93">36.377777777777773</cx:pt>
          <cx:pt idx="94">36.123333333333342</cx:pt>
          <cx:pt idx="95">36.146666666666668</cx:pt>
          <cx:pt idx="96">36.450000000000003</cx:pt>
          <cx:pt idx="97">36.223333333333336</cx:pt>
          <cx:pt idx="98">36.229999999999997</cx:pt>
          <cx:pt idx="99">36.279999999999994</cx:pt>
          <cx:pt idx="100">36.263333333333328</cx:pt>
          <cx:pt idx="101">36.336666666666659</cx:pt>
          <cx:pt idx="102">35.950000000000003</cx:pt>
          <cx:pt idx="103">35.776666666666678</cx:pt>
          <cx:pt idx="104">36.220689655172407</cx:pt>
          <cx:pt idx="105">36.363333333333344</cx:pt>
          <cx:pt idx="106">36.418333333333337</cx:pt>
          <cx:pt idx="107">36.308275862068967</cx:pt>
          <cx:pt idx="108">36.096666666666671</cx:pt>
          <cx:pt idx="109">36.479999999999997</cx:pt>
          <cx:pt idx="110">36.603448275862078</cx:pt>
          <cx:pt idx="111">36.557142857142857</cx:pt>
          <cx:pt idx="112">36.283333333333331</cx:pt>
          <cx:pt idx="113">35.749999999999993</cx:pt>
          <cx:pt idx="114">36.759090909090894</cx:pt>
          <cx:pt idx="115">36.771428571428558</cx:pt>
          <cx:pt idx="116">36.22727272727272</cx:pt>
          <cx:pt idx="117">36.168181818181822</cx:pt>
          <cx:pt idx="118">36.530769230769238</cx:pt>
          <cx:pt idx="119">36.526923076923083</cx:pt>
          <cx:pt idx="120">36.438095238095237</cx:pt>
          <cx:pt idx="121">36.438095238095237</cx:pt>
          <cx:pt idx="122">36.777419354838706</cx:pt>
          <cx:pt idx="123">36.920833333333327</cx:pt>
          <cx:pt idx="124">36.222580645161287</cx:pt>
          <cx:pt idx="125">36.106451612903228</cx:pt>
          <cx:pt idx="126">36.244827586206895</cx:pt>
          <cx:pt idx="127">36.56785714285715</cx:pt>
          <cx:pt idx="128">35.987096774193546</cx:pt>
          <cx:pt idx="129">36.054838709677426</cx:pt>
          <cx:pt idx="130">36.395833333333336</cx:pt>
          <cx:pt idx="131">36.587500000000006</cx:pt>
          <cx:pt idx="132">36.064516129032256</cx:pt>
          <cx:pt idx="133">36.109677419354838</cx:pt>
          <cx:pt idx="134">36.457692307692312</cx:pt>
          <cx:pt idx="135">36.280769230769238</cx:pt>
          <cx:pt idx="136">36.34615384615384</cx:pt>
          <cx:pt idx="137">36.323076923076918</cx:pt>
          <cx:pt idx="138">36.327272727272721</cx:pt>
          <cx:pt idx="139">36.385714285714279</cx:pt>
          <cx:pt idx="140">35.975000000000001</cx:pt>
          <cx:pt idx="141">36.092592592592595</cx:pt>
          <cx:pt idx="142">36.169999999999995</cx:pt>
          <cx:pt idx="143">36.332258064516125</cx:pt>
          <cx:pt idx="144">36.385416666666671</cx:pt>
          <cx:pt idx="145">36.287199999999999</cx:pt>
          <cx:pt idx="146">36.330769230769221</cx:pt>
          <cx:pt idx="147">36.708333333333336</cx:pt>
          <cx:pt idx="148">36.493333333333339</cx:pt>
          <cx:pt idx="149">36.486666666666665</cx:pt>
          <cx:pt idx="150">36.361290322580643</cx:pt>
          <cx:pt idx="151">35.907142857142851</cx:pt>
        </cx:lvl>
      </cx:numDim>
    </cx:data>
  </cx:chartData>
  <cx:chart>
    <cx:title pos="t" align="ctr" overlay="0">
      <cx:tx>
        <cx:rich>
          <a:bodyPr vertOverflow="overflow" horzOverflow="overflow" wrap="square" lIns="0" tIns="0" rIns="0" bIns="0"/>
          <a:lstStyle/>
          <a:p>
            <a:pPr algn="ctr" rtl="0">
              <a:defRPr sz="20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r>
              <a:rPr lang="en-US" altLang="ja-JP" sz="2000" dirty="0"/>
              <a:t>Right</a:t>
            </a:r>
            <a:r>
              <a:rPr lang="ja-JP" altLang="en-US" sz="2000" dirty="0"/>
              <a:t> </a:t>
            </a:r>
            <a:r>
              <a:rPr lang="en-US" altLang="ja-JP" sz="2000" dirty="0"/>
              <a:t>after</a:t>
            </a:r>
            <a:r>
              <a:rPr lang="ja-JP" altLang="en-US" sz="2000" dirty="0"/>
              <a:t> </a:t>
            </a:r>
            <a:r>
              <a:rPr lang="en-US" altLang="ja-JP" sz="2000" dirty="0"/>
              <a:t>waking</a:t>
            </a:r>
            <a:r>
              <a:rPr lang="ja-JP" altLang="en-US" sz="2000" dirty="0"/>
              <a:t> </a:t>
            </a:r>
            <a:r>
              <a:rPr lang="en-US" altLang="ja-JP" sz="2000" dirty="0"/>
              <a:t>up</a:t>
            </a:r>
            <a:endParaRPr lang="ja-JP" altLang="en-US" sz="2000" dirty="0"/>
          </a:p>
        </cx:rich>
      </cx:tx>
    </cx:title>
    <cx:plotArea>
      <cx:plotAreaRegion>
        <cx:series layoutId="boxWhisker" uniqueId="{A34823AF-B1CE-41EB-A811-EDDDA4580D02}">
          <cx:spPr>
            <a:solidFill>
              <a:schemeClr val="accent2"/>
            </a:solidFill>
          </cx:spPr>
          <cx:dataId val="0"/>
          <cx:layoutPr>
            <cx:visibility meanLine="1" meanMarker="1" nonoutliers="1" outliers="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min="35"/>
        <cx:tickLabels/>
        <cx:numFmt formatCode="0.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10.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'[ホットタブデータ解析2019ONKI.xlsx]スコア(ONKI) (E)'!$D$90:$D$165</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'[ホットタブデータ解析2019ONKI.xlsx]スコア(ONKI) (E)'!$H$90:$H$165</cx:f>
        <cx:lvl ptCount="76" formatCode="G/標準">
          <cx:pt idx="0">10</cx:pt>
          <cx:pt idx="2">20</cx:pt>
          <cx:pt idx="3">15</cx:pt>
          <cx:pt idx="4">10</cx:pt>
          <cx:pt idx="5">15</cx:pt>
          <cx:pt idx="6">10</cx:pt>
          <cx:pt idx="8">15</cx:pt>
          <cx:pt idx="9">5</cx:pt>
          <cx:pt idx="10">10</cx:pt>
          <cx:pt idx="11">10</cx:pt>
          <cx:pt idx="12">30</cx:pt>
          <cx:pt idx="13">10</cx:pt>
          <cx:pt idx="14">30</cx:pt>
          <cx:pt idx="15">5</cx:pt>
          <cx:pt idx="17">30</cx:pt>
          <cx:pt idx="18">1</cx:pt>
          <cx:pt idx="19">5</cx:pt>
          <cx:pt idx="21">10</cx:pt>
          <cx:pt idx="22">10</cx:pt>
          <cx:pt idx="23">5</cx:pt>
          <cx:pt idx="24">15</cx:pt>
          <cx:pt idx="25">10</cx:pt>
          <cx:pt idx="27">10</cx:pt>
          <cx:pt idx="28">3</cx:pt>
          <cx:pt idx="29">10</cx:pt>
          <cx:pt idx="30">10</cx:pt>
          <cx:pt idx="31">15</cx:pt>
          <cx:pt idx="32">10</cx:pt>
          <cx:pt idx="33">30</cx:pt>
          <cx:pt idx="34">5</cx:pt>
          <cx:pt idx="36">15</cx:pt>
          <cx:pt idx="37">1</cx:pt>
          <cx:pt idx="38">3</cx:pt>
          <cx:pt idx="40">30</cx:pt>
          <cx:pt idx="42">5</cx:pt>
          <cx:pt idx="43">20</cx:pt>
          <cx:pt idx="44">5</cx:pt>
          <cx:pt idx="46">10</cx:pt>
          <cx:pt idx="47">3</cx:pt>
          <cx:pt idx="48">10</cx:pt>
          <cx:pt idx="49">10</cx:pt>
          <cx:pt idx="50">10</cx:pt>
          <cx:pt idx="51">10</cx:pt>
          <cx:pt idx="52">30</cx:pt>
          <cx:pt idx="53">0</cx:pt>
          <cx:pt idx="55">10</cx:pt>
          <cx:pt idx="56">1</cx:pt>
          <cx:pt idx="57">5</cx:pt>
          <cx:pt idx="59">5</cx:pt>
          <cx:pt idx="60">10</cx:pt>
          <cx:pt idx="61">2</cx:pt>
          <cx:pt idx="62">10</cx:pt>
          <cx:pt idx="63">5</cx:pt>
          <cx:pt idx="65">10</cx:pt>
          <cx:pt idx="66">0</cx:pt>
          <cx:pt idx="67">3</cx:pt>
          <cx:pt idx="68">10</cx:pt>
          <cx:pt idx="69">10</cx:pt>
          <cx:pt idx="70">10</cx:pt>
          <cx:pt idx="71">30</cx:pt>
          <cx:pt idx="72">5</cx:pt>
          <cx:pt idx="74">5</cx:pt>
          <cx:pt idx="75">5</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Sleep latency</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F17CBC81-04C3-4BC3-9584-42C51A755FAC}">
          <cx:dataId val="0"/>
          <cx:layoutPr>
            <cx:visibility meanLine="1" meanMarker="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max="40"/>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1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(E)'!$C$104:$C$179</cx:f>
        <cx:lvl ptCount="76" formatCode="G/標準">
          <cx:pt idx="0">40</cx:pt>
          <cx:pt idx="1">55</cx:pt>
          <cx:pt idx="2">53</cx:pt>
          <cx:pt idx="3">64</cx:pt>
          <cx:pt idx="4">51</cx:pt>
          <cx:pt idx="5">70</cx:pt>
          <cx:pt idx="6">44</cx:pt>
          <cx:pt idx="7">49</cx:pt>
          <cx:pt idx="8">40</cx:pt>
          <cx:pt idx="9">42</cx:pt>
          <cx:pt idx="10">46</cx:pt>
          <cx:pt idx="11">38</cx:pt>
          <cx:pt idx="12">44</cx:pt>
          <cx:pt idx="13">55</cx:pt>
          <cx:pt idx="14">42</cx:pt>
          <cx:pt idx="15">42</cx:pt>
          <cx:pt idx="16">60</cx:pt>
          <cx:pt idx="17">46</cx:pt>
          <cx:pt idx="18">49</cx:pt>
          <cx:pt idx="19">40</cx:pt>
          <cx:pt idx="20">49</cx:pt>
          <cx:pt idx="21">64</cx:pt>
          <cx:pt idx="22">49</cx:pt>
          <cx:pt idx="23">42</cx:pt>
          <cx:pt idx="24">57</cx:pt>
          <cx:pt idx="25">40</cx:pt>
          <cx:pt idx="26">53</cx:pt>
          <cx:pt idx="27">38</cx:pt>
          <cx:pt idx="28">44</cx:pt>
          <cx:pt idx="29">49</cx:pt>
          <cx:pt idx="30">38</cx:pt>
          <cx:pt idx="31">42</cx:pt>
          <cx:pt idx="32">55</cx:pt>
          <cx:pt idx="33">42</cx:pt>
          <cx:pt idx="34">77</cx:pt>
          <cx:pt idx="35">51</cx:pt>
          <cx:pt idx="36">42</cx:pt>
          <cx:pt idx="37">44</cx:pt>
          <cx:pt idx="38">38</cx:pt>
          <cx:pt idx="39">51</cx:pt>
          <cx:pt idx="40">49</cx:pt>
          <cx:pt idx="41">40</cx:pt>
          <cx:pt idx="42">42</cx:pt>
          <cx:pt idx="43">42</cx:pt>
          <cx:pt idx="44">38</cx:pt>
          <cx:pt idx="45">55</cx:pt>
          <cx:pt idx="46">40</cx:pt>
          <cx:pt idx="47">42</cx:pt>
          <cx:pt idx="48">49</cx:pt>
          <cx:pt idx="49">38</cx:pt>
          <cx:pt idx="50">38</cx:pt>
          <cx:pt idx="51">51</cx:pt>
          <cx:pt idx="52">42</cx:pt>
          <cx:pt idx="53">53</cx:pt>
          <cx:pt idx="54">51</cx:pt>
          <cx:pt idx="55">49</cx:pt>
          <cx:pt idx="56">46</cx:pt>
          <cx:pt idx="57">40</cx:pt>
          <cx:pt idx="58">40</cx:pt>
          <cx:pt idx="59">49</cx:pt>
          <cx:pt idx="60">40</cx:pt>
          <cx:pt idx="61">42</cx:pt>
          <cx:pt idx="62">46</cx:pt>
          <cx:pt idx="63">40</cx:pt>
          <cx:pt idx="64">44</cx:pt>
          <cx:pt idx="65">38</cx:pt>
          <cx:pt idx="66">42</cx:pt>
          <cx:pt idx="67">46</cx:pt>
          <cx:pt idx="68">44</cx:pt>
          <cx:pt idx="69">44</cx:pt>
          <cx:pt idx="70">51</cx:pt>
          <cx:pt idx="71">44</cx:pt>
          <cx:pt idx="72">62</cx:pt>
          <cx:pt idx="73">40</cx:pt>
          <cx:pt idx="74">40</cx:pt>
          <cx:pt idx="75">44</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AH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怒り・敵意</a:t>
            </a:r>
          </a:p>
        </cx:rich>
      </cx:tx>
    </cx:title>
    <cx:plotArea>
      <cx:plotAreaRegion>
        <cx:series layoutId="boxWhisker" uniqueId="{2CBC76A6-A65E-48AA-AA1F-16CC5CB6B6DA}">
          <cx:dataId val="0"/>
          <cx:layoutPr>
            <cx:visibility meanLine="1"/>
            <cx:statistics quartileMethod="exclusive"/>
          </cx:layoutPr>
        </cx:series>
      </cx:plotAreaRegion>
      <cx:axis id="0">
        <cx:catScaling gapWidth="1"/>
        <cx:tickLabels/>
      </cx:axis>
      <cx:axis id="1">
        <cx:valScaling max="100"/>
        <cx:tickLabels/>
        <cx:numFmt formatCode="0" sourceLinked="0"/>
      </cx:axis>
    </cx:plotArea>
  </cx:chart>
</cx:chartSpace>
</file>

<file path=ppt/charts/chartEx1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(E)'!$D$104:$D$179</cx:f>
        <cx:lvl ptCount="76" formatCode="G/標準">
          <cx:pt idx="0">41</cx:pt>
          <cx:pt idx="1">58</cx:pt>
          <cx:pt idx="2">56</cx:pt>
          <cx:pt idx="3">48</cx:pt>
          <cx:pt idx="4">46</cx:pt>
          <cx:pt idx="5">88</cx:pt>
          <cx:pt idx="6">46</cx:pt>
          <cx:pt idx="7">63</cx:pt>
          <cx:pt idx="8">41</cx:pt>
          <cx:pt idx="9">38</cx:pt>
          <cx:pt idx="10">56</cx:pt>
          <cx:pt idx="11">43</cx:pt>
          <cx:pt idx="12">43</cx:pt>
          <cx:pt idx="13">63</cx:pt>
          <cx:pt idx="14">46</cx:pt>
          <cx:pt idx="15">68</cx:pt>
          <cx:pt idx="16">66</cx:pt>
          <cx:pt idx="17">56</cx:pt>
          <cx:pt idx="18">68</cx:pt>
          <cx:pt idx="19">38</cx:pt>
          <cx:pt idx="20">51</cx:pt>
          <cx:pt idx="21">58</cx:pt>
          <cx:pt idx="22">43</cx:pt>
          <cx:pt idx="23">51</cx:pt>
          <cx:pt idx="24">46</cx:pt>
          <cx:pt idx="25">41</cx:pt>
          <cx:pt idx="26">63</cx:pt>
          <cx:pt idx="27">41</cx:pt>
          <cx:pt idx="28">38</cx:pt>
          <cx:pt idx="29">51</cx:pt>
          <cx:pt idx="30">38</cx:pt>
          <cx:pt idx="31">41</cx:pt>
          <cx:pt idx="32">63</cx:pt>
          <cx:pt idx="33">48</cx:pt>
          <cx:pt idx="34">88</cx:pt>
          <cx:pt idx="35">56</cx:pt>
          <cx:pt idx="36">46</cx:pt>
          <cx:pt idx="37">56</cx:pt>
          <cx:pt idx="38">38</cx:pt>
          <cx:pt idx="39">51</cx:pt>
          <cx:pt idx="40">46</cx:pt>
          <cx:pt idx="41">53</cx:pt>
          <cx:pt idx="42">56</cx:pt>
          <cx:pt idx="43">58</cx:pt>
          <cx:pt idx="44">41</cx:pt>
          <cx:pt idx="45">48</cx:pt>
          <cx:pt idx="46">43</cx:pt>
          <cx:pt idx="47">38</cx:pt>
          <cx:pt idx="48">53</cx:pt>
          <cx:pt idx="49">41</cx:pt>
          <cx:pt idx="50">41</cx:pt>
          <cx:pt idx="51">53</cx:pt>
          <cx:pt idx="52">38</cx:pt>
          <cx:pt idx="53">86</cx:pt>
          <cx:pt idx="54">73</cx:pt>
          <cx:pt idx="55">41</cx:pt>
          <cx:pt idx="56">76</cx:pt>
          <cx:pt idx="57">38</cx:pt>
          <cx:pt idx="58">51</cx:pt>
          <cx:pt idx="59">48</cx:pt>
          <cx:pt idx="60">51</cx:pt>
          <cx:pt idx="61">51</cx:pt>
          <cx:pt idx="62">58</cx:pt>
          <cx:pt idx="63">38</cx:pt>
          <cx:pt idx="64">56</cx:pt>
          <cx:pt idx="65">43</cx:pt>
          <cx:pt idx="66">38</cx:pt>
          <cx:pt idx="67">56</cx:pt>
          <cx:pt idx="68">43</cx:pt>
          <cx:pt idx="69">41</cx:pt>
          <cx:pt idx="70">56</cx:pt>
          <cx:pt idx="71">38</cx:pt>
          <cx:pt idx="72">76</cx:pt>
          <cx:pt idx="73">53</cx:pt>
          <cx:pt idx="74">38</cx:pt>
          <cx:pt idx="75">48</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CB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混乱・当惑</a:t>
            </a:r>
          </a:p>
        </cx:rich>
      </cx:tx>
    </cx:title>
    <cx:plotArea>
      <cx:plotAreaRegion>
        <cx:series layoutId="boxWhisker" uniqueId="{49D377EC-8C4E-4CE3-92B9-32035C552AFB}">
          <cx:dataId val="0"/>
          <cx:layoutPr>
            <cx:visibility meanLine="1"/>
            <cx:statistics quartileMethod="exclusive"/>
          </cx:layoutPr>
        </cx:series>
      </cx:plotAreaRegion>
      <cx:axis id="0">
        <cx:catScaling gapWidth="1"/>
        <cx:tickLabels/>
      </cx:axis>
      <cx:axis id="1">
        <cx:valScaling max="100"/>
        <cx:tickLabels/>
        <cx:numFmt formatCode="0" sourceLinked="0"/>
        <cx:spPr>
          <a:ln>
            <a:solidFill>
              <a:schemeClr val="bg1"/>
            </a:solidFill>
          </a:ln>
        </cx:spPr>
        <cx:txPr>
          <a:bodyPr spcFirstLastPara="1" vertOverflow="ellipsis" horzOverflow="overflow" wrap="square" lIns="0" tIns="0" rIns="0" bIns="0" anchor="ctr" anchorCtr="1"/>
          <a:lstStyle/>
          <a:p>
            <a:pPr algn="ctr" rtl="0">
              <a:defRPr>
                <a:solidFill>
                  <a:schemeClr val="bg1"/>
                </a:solidFill>
              </a:defRPr>
            </a:pPr>
            <a:endParaRPr lang="ja-JP" altLang="en-US" sz="900" b="0" i="0" u="none" strike="noStrike" baseline="0">
              <a:solidFill>
                <a:schemeClr val="bg1"/>
              </a:solidFill>
              <a:latin typeface="Tw Cen MT"/>
              <a:ea typeface="HGPｺﾞｼｯｸE" panose="020B0900000000000000" pitchFamily="50" charset="-128"/>
            </a:endParaRPr>
          </a:p>
        </cx:txPr>
      </cx:axis>
    </cx:plotArea>
  </cx:chart>
</cx:chartSpace>
</file>

<file path=ppt/charts/chartEx1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(E)'!$E$104:$E$179</cx:f>
        <cx:lvl ptCount="76" formatCode="G/標準">
          <cx:pt idx="0">41</cx:pt>
          <cx:pt idx="1">61</cx:pt>
          <cx:pt idx="2">50</cx:pt>
          <cx:pt idx="3">45</cx:pt>
          <cx:pt idx="4">43</cx:pt>
          <cx:pt idx="5">68</cx:pt>
          <cx:pt idx="6">48</cx:pt>
          <cx:pt idx="7">55</cx:pt>
          <cx:pt idx="8">43</cx:pt>
          <cx:pt idx="9">41</cx:pt>
          <cx:pt idx="10">55</cx:pt>
          <cx:pt idx="11">41</cx:pt>
          <cx:pt idx="12">41</cx:pt>
          <cx:pt idx="13">57</cx:pt>
          <cx:pt idx="14">45</cx:pt>
          <cx:pt idx="15">61</cx:pt>
          <cx:pt idx="16">64</cx:pt>
          <cx:pt idx="17">45</cx:pt>
          <cx:pt idx="18">55</cx:pt>
          <cx:pt idx="19">50</cx:pt>
          <cx:pt idx="20">59</cx:pt>
          <cx:pt idx="21">59</cx:pt>
          <cx:pt idx="22">48</cx:pt>
          <cx:pt idx="23">45</cx:pt>
          <cx:pt idx="24">48</cx:pt>
          <cx:pt idx="25">43</cx:pt>
          <cx:pt idx="26">59</cx:pt>
          <cx:pt idx="27">41</cx:pt>
          <cx:pt idx="28">41</cx:pt>
          <cx:pt idx="29">55</cx:pt>
          <cx:pt idx="30">41</cx:pt>
          <cx:pt idx="31">41</cx:pt>
          <cx:pt idx="32">61</cx:pt>
          <cx:pt idx="33">43</cx:pt>
          <cx:pt idx="34">71</cx:pt>
          <cx:pt idx="35">57</cx:pt>
          <cx:pt idx="36">43</cx:pt>
          <cx:pt idx="37">45</cx:pt>
          <cx:pt idx="38">41</cx:pt>
          <cx:pt idx="39">59</cx:pt>
          <cx:pt idx="40">52</cx:pt>
          <cx:pt idx="41">55</cx:pt>
          <cx:pt idx="42">41</cx:pt>
          <cx:pt idx="43">50</cx:pt>
          <cx:pt idx="44">43</cx:pt>
          <cx:pt idx="45">48</cx:pt>
          <cx:pt idx="46">43</cx:pt>
          <cx:pt idx="47">41</cx:pt>
          <cx:pt idx="48">52</cx:pt>
          <cx:pt idx="49">41</cx:pt>
          <cx:pt idx="50">41</cx:pt>
          <cx:pt idx="51">59</cx:pt>
          <cx:pt idx="52">43</cx:pt>
          <cx:pt idx="53">71</cx:pt>
          <cx:pt idx="54">66</cx:pt>
          <cx:pt idx="55">41</cx:pt>
          <cx:pt idx="56">64</cx:pt>
          <cx:pt idx="57">41</cx:pt>
          <cx:pt idx="58">52</cx:pt>
          <cx:pt idx="59">50</cx:pt>
          <cx:pt idx="60">68</cx:pt>
          <cx:pt idx="61">45</cx:pt>
          <cx:pt idx="62">50</cx:pt>
          <cx:pt idx="63">41</cx:pt>
          <cx:pt idx="64">55</cx:pt>
          <cx:pt idx="65">45</cx:pt>
          <cx:pt idx="66">41</cx:pt>
          <cx:pt idx="67">55</cx:pt>
          <cx:pt idx="68">41</cx:pt>
          <cx:pt idx="69">41</cx:pt>
          <cx:pt idx="70">57</cx:pt>
          <cx:pt idx="71">43</cx:pt>
          <cx:pt idx="72">80</cx:pt>
          <cx:pt idx="73">45</cx:pt>
          <cx:pt idx="74">41</cx:pt>
          <cx:pt idx="75">43</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DD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抑うつ・落ち込み</a:t>
            </a:r>
          </a:p>
        </cx:rich>
      </cx:tx>
    </cx:title>
    <cx:plotArea>
      <cx:plotAreaRegion>
        <cx:series layoutId="boxWhisker" uniqueId="{1F37AD3E-F859-4346-A960-86B696963EA5}">
          <cx:dataId val="0"/>
          <cx:layoutPr>
            <cx:visibility meanLine="1"/>
            <cx:statistics quartileMethod="exclusive"/>
          </cx:layoutPr>
        </cx:series>
      </cx:plotAreaRegion>
      <cx:axis id="0">
        <cx:catScaling gapWidth="1"/>
        <cx:tickLabels/>
      </cx:axis>
      <cx:axis id="1">
        <cx:valScaling max="100"/>
        <cx:tickLabels/>
        <cx:numFmt formatCode="0" sourceLinked="0"/>
        <cx:txPr>
          <a:bodyPr spcFirstLastPara="1" vertOverflow="ellipsis" horzOverflow="overflow" wrap="square" lIns="0" tIns="0" rIns="0" bIns="0" anchor="ctr" anchorCtr="1"/>
          <a:lstStyle/>
          <a:p>
            <a:pPr algn="ctr" rtl="0">
              <a:defRPr>
                <a:solidFill>
                  <a:schemeClr val="bg1"/>
                </a:solidFill>
              </a:defRPr>
            </a:pPr>
            <a:endParaRPr lang="ja-JP" altLang="en-US" sz="900" b="0" i="0" u="none" strike="noStrike" baseline="0">
              <a:solidFill>
                <a:schemeClr val="bg1"/>
              </a:solidFill>
              <a:latin typeface="Tw Cen MT"/>
              <a:ea typeface="HGPｺﾞｼｯｸE" panose="020B0900000000000000" pitchFamily="50" charset="-128"/>
            </a:endParaRPr>
          </a:p>
        </cx:txPr>
      </cx:axis>
    </cx:plotArea>
  </cx:chart>
</cx:chartSpace>
</file>

<file path=ppt/charts/chartEx1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(E)'!$F$104:$F$179</cx:f>
        <cx:lvl ptCount="76" formatCode="G/標準">
          <cx:pt idx="0">38</cx:pt>
          <cx:pt idx="1">62</cx:pt>
          <cx:pt idx="2">58</cx:pt>
          <cx:pt idx="3">45</cx:pt>
          <cx:pt idx="4">45</cx:pt>
          <cx:pt idx="5">77</cx:pt>
          <cx:pt idx="6">43</cx:pt>
          <cx:pt idx="7">54</cx:pt>
          <cx:pt idx="8">41</cx:pt>
          <cx:pt idx="9">43</cx:pt>
          <cx:pt idx="10">51</cx:pt>
          <cx:pt idx="11">36</cx:pt>
          <cx:pt idx="12">38</cx:pt>
          <cx:pt idx="13">51</cx:pt>
          <cx:pt idx="14">49</cx:pt>
          <cx:pt idx="15">62</cx:pt>
          <cx:pt idx="16">60</cx:pt>
          <cx:pt idx="17">43</cx:pt>
          <cx:pt idx="18">56</cx:pt>
          <cx:pt idx="19">34</cx:pt>
          <cx:pt idx="20">49</cx:pt>
          <cx:pt idx="21">60</cx:pt>
          <cx:pt idx="22">38</cx:pt>
          <cx:pt idx="23">43</cx:pt>
          <cx:pt idx="24">56</cx:pt>
          <cx:pt idx="25">38</cx:pt>
          <cx:pt idx="26">58</cx:pt>
          <cx:pt idx="27">41</cx:pt>
          <cx:pt idx="28">47</cx:pt>
          <cx:pt idx="29">54</cx:pt>
          <cx:pt idx="30">36</cx:pt>
          <cx:pt idx="31">36</cx:pt>
          <cx:pt idx="32">49</cx:pt>
          <cx:pt idx="33">47</cx:pt>
          <cx:pt idx="34">77</cx:pt>
          <cx:pt idx="35">58</cx:pt>
          <cx:pt idx="36">38</cx:pt>
          <cx:pt idx="37">43</cx:pt>
          <cx:pt idx="38">34</cx:pt>
          <cx:pt idx="39">45</cx:pt>
          <cx:pt idx="40">45</cx:pt>
          <cx:pt idx="41">54</cx:pt>
          <cx:pt idx="42">49</cx:pt>
          <cx:pt idx="43">51</cx:pt>
          <cx:pt idx="44">36</cx:pt>
          <cx:pt idx="45">43</cx:pt>
          <cx:pt idx="46">38</cx:pt>
          <cx:pt idx="47">38</cx:pt>
          <cx:pt idx="48">51</cx:pt>
          <cx:pt idx="49">34</cx:pt>
          <cx:pt idx="50">36</cx:pt>
          <cx:pt idx="51">49</cx:pt>
          <cx:pt idx="52">41</cx:pt>
          <cx:pt idx="53">64</cx:pt>
          <cx:pt idx="54">62</cx:pt>
          <cx:pt idx="55">38</cx:pt>
          <cx:pt idx="56">71</cx:pt>
          <cx:pt idx="57">34</cx:pt>
          <cx:pt idx="58">51</cx:pt>
          <cx:pt idx="59">41</cx:pt>
          <cx:pt idx="60">43</cx:pt>
          <cx:pt idx="61">47</cx:pt>
          <cx:pt idx="62">54</cx:pt>
          <cx:pt idx="63">34</cx:pt>
          <cx:pt idx="64">47</cx:pt>
          <cx:pt idx="65">38</cx:pt>
          <cx:pt idx="66">38</cx:pt>
          <cx:pt idx="67">56</cx:pt>
          <cx:pt idx="68">41</cx:pt>
          <cx:pt idx="69">36</cx:pt>
          <cx:pt idx="70">47</cx:pt>
          <cx:pt idx="71">41</cx:pt>
          <cx:pt idx="72">64</cx:pt>
          <cx:pt idx="73">45</cx:pt>
          <cx:pt idx="74">38</cx:pt>
          <cx:pt idx="75">45</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FI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疲労・無気力</a:t>
            </a:r>
          </a:p>
        </cx:rich>
      </cx:tx>
    </cx:title>
    <cx:plotArea>
      <cx:plotAreaRegion>
        <cx:series layoutId="boxWhisker" uniqueId="{CD106501-2DCE-48FC-93AF-C347F8B1DAC2}">
          <cx:dataId val="0"/>
          <cx:layoutPr>
            <cx:visibility meanLine="1"/>
            <cx:statistics quartileMethod="exclusive"/>
          </cx:layoutPr>
        </cx:series>
      </cx:plotAreaRegion>
      <cx:axis id="0">
        <cx:catScaling gapWidth="1"/>
        <cx:tickLabels/>
      </cx:axis>
      <cx:axis id="1">
        <cx:valScaling max="100"/>
        <cx:tickLabels/>
        <cx:numFmt formatCode="0" sourceLinked="0"/>
        <cx:txPr>
          <a:bodyPr spcFirstLastPara="1" vertOverflow="ellipsis" horzOverflow="overflow" wrap="square" lIns="0" tIns="0" rIns="0" bIns="0" anchor="ctr" anchorCtr="1"/>
          <a:lstStyle/>
          <a:p>
            <a:pPr algn="ctr" rtl="0">
              <a:defRPr>
                <a:solidFill>
                  <a:schemeClr val="bg1"/>
                </a:solidFill>
              </a:defRPr>
            </a:pPr>
            <a:endParaRPr lang="ja-JP" altLang="en-US" sz="900" b="0" i="0" u="none" strike="noStrike" baseline="0">
              <a:solidFill>
                <a:schemeClr val="bg1"/>
              </a:solidFill>
              <a:latin typeface="Tw Cen MT"/>
              <a:ea typeface="HGPｺﾞｼｯｸE" panose="020B0900000000000000" pitchFamily="50" charset="-128"/>
            </a:endParaRPr>
          </a:p>
        </cx:txPr>
      </cx:axis>
    </cx:plotArea>
  </cx:chart>
</cx:chartSpace>
</file>

<file path=ppt/charts/chartEx1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(E)'!$G$104:$G$179</cx:f>
        <cx:lvl ptCount="76" formatCode="G/標準">
          <cx:pt idx="0">42</cx:pt>
          <cx:pt idx="1">67</cx:pt>
          <cx:pt idx="2">58</cx:pt>
          <cx:pt idx="3">65</cx:pt>
          <cx:pt idx="4">39</cx:pt>
          <cx:pt idx="5">81</cx:pt>
          <cx:pt idx="6">39</cx:pt>
          <cx:pt idx="7">60</cx:pt>
          <cx:pt idx="8">42</cx:pt>
          <cx:pt idx="9">39</cx:pt>
          <cx:pt idx="10">58</cx:pt>
          <cx:pt idx="11">35</cx:pt>
          <cx:pt idx="12">49</cx:pt>
          <cx:pt idx="13">56</cx:pt>
          <cx:pt idx="14">44</cx:pt>
          <cx:pt idx="15">65</cx:pt>
          <cx:pt idx="16">63</cx:pt>
          <cx:pt idx="17">53</cx:pt>
          <cx:pt idx="18">60</cx:pt>
          <cx:pt idx="19">44</cx:pt>
          <cx:pt idx="20">53</cx:pt>
          <cx:pt idx="21">53</cx:pt>
          <cx:pt idx="22">42</cx:pt>
          <cx:pt idx="23">39</cx:pt>
          <cx:pt idx="24">42</cx:pt>
          <cx:pt idx="25">37</cx:pt>
          <cx:pt idx="26">53</cx:pt>
          <cx:pt idx="27">35</cx:pt>
          <cx:pt idx="28">35</cx:pt>
          <cx:pt idx="29">49</cx:pt>
          <cx:pt idx="30">35</cx:pt>
          <cx:pt idx="31">35</cx:pt>
          <cx:pt idx="32">56</cx:pt>
          <cx:pt idx="33">37</cx:pt>
          <cx:pt idx="34">65</cx:pt>
          <cx:pt idx="35">51</cx:pt>
          <cx:pt idx="36">37</cx:pt>
          <cx:pt idx="37">39</cx:pt>
          <cx:pt idx="38">35</cx:pt>
          <cx:pt idx="39">51</cx:pt>
          <cx:pt idx="40">44</cx:pt>
          <cx:pt idx="41">49</cx:pt>
          <cx:pt idx="42">51</cx:pt>
          <cx:pt idx="43">58</cx:pt>
          <cx:pt idx="44">42</cx:pt>
          <cx:pt idx="45">53</cx:pt>
          <cx:pt idx="46">39</cx:pt>
          <cx:pt idx="47">37</cx:pt>
          <cx:pt idx="48">51</cx:pt>
          <cx:pt idx="49">39</cx:pt>
          <cx:pt idx="50">37</cx:pt>
          <cx:pt idx="51">56</cx:pt>
          <cx:pt idx="52">39</cx:pt>
          <cx:pt idx="53">67</cx:pt>
          <cx:pt idx="54">60</cx:pt>
          <cx:pt idx="55">39</cx:pt>
          <cx:pt idx="56">72</cx:pt>
          <cx:pt idx="57">35</cx:pt>
          <cx:pt idx="58">51</cx:pt>
          <cx:pt idx="59">51</cx:pt>
          <cx:pt idx="60">70</cx:pt>
          <cx:pt idx="61">42</cx:pt>
          <cx:pt idx="62">53</cx:pt>
          <cx:pt idx="63">37</cx:pt>
          <cx:pt idx="64">60</cx:pt>
          <cx:pt idx="65">37</cx:pt>
          <cx:pt idx="66">35</cx:pt>
          <cx:pt idx="67">60</cx:pt>
          <cx:pt idx="68">44</cx:pt>
          <cx:pt idx="69">35</cx:pt>
          <cx:pt idx="70">49</cx:pt>
          <cx:pt idx="71">42</cx:pt>
          <cx:pt idx="72">79</cx:pt>
          <cx:pt idx="73">46</cx:pt>
          <cx:pt idx="74">35</cx:pt>
          <cx:pt idx="75">44</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TA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緊張・不安</a:t>
            </a:r>
          </a:p>
        </cx:rich>
      </cx:tx>
    </cx:title>
    <cx:plotArea>
      <cx:plotAreaRegion>
        <cx:series layoutId="boxWhisker" uniqueId="{F86F4B69-D4BB-44A9-9D1F-B335F401E21E}">
          <cx:dataId val="0"/>
          <cx:layoutPr>
            <cx:visibility meanLine="1"/>
            <cx:statistics quartileMethod="exclusive"/>
          </cx:layoutPr>
        </cx:series>
      </cx:plotAreaRegion>
      <cx:axis id="0">
        <cx:catScaling gapWidth="1"/>
        <cx:tickLabels/>
      </cx:axis>
      <cx:axis id="1">
        <cx:valScaling max="100"/>
        <cx:tickLabels/>
        <cx:numFmt formatCode="0" sourceLinked="0"/>
      </cx:axis>
    </cx:plotArea>
  </cx:chart>
</cx:chartSpace>
</file>

<file path=ppt/charts/chartEx16.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(E)'!$H$104:$H$179</cx:f>
        <cx:lvl ptCount="76" formatCode="G/標準">
          <cx:pt idx="0">70</cx:pt>
          <cx:pt idx="1">47</cx:pt>
          <cx:pt idx="2">38</cx:pt>
          <cx:pt idx="3">40</cx:pt>
          <cx:pt idx="4">49</cx:pt>
          <cx:pt idx="5">79</cx:pt>
          <cx:pt idx="6">77</cx:pt>
          <cx:pt idx="7">45</cx:pt>
          <cx:pt idx="8">63</cx:pt>
          <cx:pt idx="9">65</cx:pt>
          <cx:pt idx="10">40</cx:pt>
          <cx:pt idx="11">56</cx:pt>
          <cx:pt idx="12">43</cx:pt>
          <cx:pt idx="13">49</cx:pt>
          <cx:pt idx="14">61</cx:pt>
          <cx:pt idx="15">49</cx:pt>
          <cx:pt idx="16">43</cx:pt>
          <cx:pt idx="17">47</cx:pt>
          <cx:pt idx="18">56</cx:pt>
          <cx:pt idx="19">79</cx:pt>
          <cx:pt idx="20">54</cx:pt>
          <cx:pt idx="21">38</cx:pt>
          <cx:pt idx="22">36</cx:pt>
          <cx:pt idx="23">54</cx:pt>
          <cx:pt idx="24">68</cx:pt>
          <cx:pt idx="25">70</cx:pt>
          <cx:pt idx="26">40</cx:pt>
          <cx:pt idx="27">56</cx:pt>
          <cx:pt idx="28">68</cx:pt>
          <cx:pt idx="29">45</cx:pt>
          <cx:pt idx="30">68</cx:pt>
          <cx:pt idx="31">45</cx:pt>
          <cx:pt idx="32">47</cx:pt>
          <cx:pt idx="33">54</cx:pt>
          <cx:pt idx="34">40</cx:pt>
          <cx:pt idx="35">45</cx:pt>
          <cx:pt idx="36">56</cx:pt>
          <cx:pt idx="37">52</cx:pt>
          <cx:pt idx="38">79</cx:pt>
          <cx:pt idx="39">49</cx:pt>
          <cx:pt idx="40">45</cx:pt>
          <cx:pt idx="41">33</cx:pt>
          <cx:pt idx="42">70</cx:pt>
          <cx:pt idx="43">58</cx:pt>
          <cx:pt idx="44">61</cx:pt>
          <cx:pt idx="45">43</cx:pt>
          <cx:pt idx="46">56</cx:pt>
          <cx:pt idx="47">72</cx:pt>
          <cx:pt idx="48">45</cx:pt>
          <cx:pt idx="49">68</cx:pt>
          <cx:pt idx="50">45</cx:pt>
          <cx:pt idx="51">43</cx:pt>
          <cx:pt idx="52">61</cx:pt>
          <cx:pt idx="53">33</cx:pt>
          <cx:pt idx="54">40</cx:pt>
          <cx:pt idx="55">58</cx:pt>
          <cx:pt idx="56">36</cx:pt>
          <cx:pt idx="57">79</cx:pt>
          <cx:pt idx="58">54</cx:pt>
          <cx:pt idx="59">49</cx:pt>
          <cx:pt idx="60">33</cx:pt>
          <cx:pt idx="61">65</cx:pt>
          <cx:pt idx="62">56</cx:pt>
          <cx:pt idx="63">56</cx:pt>
          <cx:pt idx="64">43</cx:pt>
          <cx:pt idx="65">54</cx:pt>
          <cx:pt idx="66">72</cx:pt>
          <cx:pt idx="67">45</cx:pt>
          <cx:pt idx="68">63</cx:pt>
          <cx:pt idx="69">54</cx:pt>
          <cx:pt idx="70">45</cx:pt>
          <cx:pt idx="71">61</cx:pt>
          <cx:pt idx="72">47</cx:pt>
          <cx:pt idx="73">36</cx:pt>
          <cx:pt idx="74">68</cx:pt>
          <cx:pt idx="75">54</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VA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活気・活力</a:t>
            </a:r>
          </a:p>
        </cx:rich>
      </cx:tx>
    </cx:title>
    <cx:plotArea>
      <cx:plotAreaRegion>
        <cx:series layoutId="boxWhisker" uniqueId="{2FF87F48-8AB7-4DF4-84C6-DD90ECF15BAA}">
          <cx:spPr>
            <a:solidFill>
              <a:schemeClr val="accent2"/>
            </a:solidFill>
          </cx:spPr>
          <cx:dataId val="0"/>
          <cx:layoutPr>
            <cx:visibility meanLine="1"/>
            <cx:statistics quartileMethod="exclusive"/>
          </cx:layoutPr>
        </cx:series>
      </cx:plotAreaRegion>
      <cx:axis id="0">
        <cx:catScaling gapWidth="1"/>
        <cx:tickLabels/>
      </cx:axis>
      <cx:axis id="1">
        <cx:valScaling max="100"/>
        <cx:tickLabels/>
        <cx:numFmt formatCode="0" sourceLinked="0"/>
        <cx:txPr>
          <a:bodyPr spcFirstLastPara="1" vertOverflow="ellipsis" horzOverflow="overflow" wrap="square" lIns="0" tIns="0" rIns="0" bIns="0" anchor="ctr" anchorCtr="1"/>
          <a:lstStyle/>
          <a:p>
            <a:pPr algn="ctr" rtl="0">
              <a:defRPr>
                <a:solidFill>
                  <a:schemeClr val="bg1"/>
                </a:solidFill>
              </a:defRPr>
            </a:pPr>
            <a:endParaRPr lang="ja-JP" altLang="en-US" sz="900" b="0" i="0" u="none" strike="noStrike" baseline="0">
              <a:solidFill>
                <a:schemeClr val="bg1"/>
              </a:solidFill>
              <a:latin typeface="Tw Cen MT"/>
              <a:ea typeface="HGPｺﾞｼｯｸE" panose="020B0900000000000000" pitchFamily="50" charset="-128"/>
            </a:endParaRPr>
          </a:p>
        </cx:txPr>
      </cx:axis>
    </cx:plotArea>
  </cx:chart>
</cx:chartSpace>
</file>

<file path=ppt/charts/chartEx17.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(E)'!$I$104:$I$179</cx:f>
        <cx:lvl ptCount="76" formatCode="G/標準">
          <cx:pt idx="0">68</cx:pt>
          <cx:pt idx="1">63</cx:pt>
          <cx:pt idx="2">44</cx:pt>
          <cx:pt idx="3">47</cx:pt>
          <cx:pt idx="4">47</cx:pt>
          <cx:pt idx="5">71</cx:pt>
          <cx:pt idx="6">63</cx:pt>
          <cx:pt idx="7">47</cx:pt>
          <cx:pt idx="8">60</cx:pt>
          <cx:pt idx="9">55</cx:pt>
          <cx:pt idx="10">44</cx:pt>
          <cx:pt idx="11">60</cx:pt>
          <cx:pt idx="12">41</cx:pt>
          <cx:pt idx="13">52</cx:pt>
          <cx:pt idx="14">55</cx:pt>
          <cx:pt idx="15">47</cx:pt>
          <cx:pt idx="16">41</cx:pt>
          <cx:pt idx="17">49</cx:pt>
          <cx:pt idx="18">55</cx:pt>
          <cx:pt idx="19">88</cx:pt>
          <cx:pt idx="20">55</cx:pt>
          <cx:pt idx="21">47</cx:pt>
          <cx:pt idx="22">49</cx:pt>
          <cx:pt idx="23">55</cx:pt>
          <cx:pt idx="24">58</cx:pt>
          <cx:pt idx="25">60</cx:pt>
          <cx:pt idx="26">52</cx:pt>
          <cx:pt idx="27">58</cx:pt>
          <cx:pt idx="28">60</cx:pt>
          <cx:pt idx="29">44</cx:pt>
          <cx:pt idx="30">68</cx:pt>
          <cx:pt idx="31">49</cx:pt>
          <cx:pt idx="32">47</cx:pt>
          <cx:pt idx="33">49</cx:pt>
          <cx:pt idx="34">41</cx:pt>
          <cx:pt idx="35">39</cx:pt>
          <cx:pt idx="36">47</cx:pt>
          <cx:pt idx="37">58</cx:pt>
          <cx:pt idx="38">76</cx:pt>
          <cx:pt idx="39">52</cx:pt>
          <cx:pt idx="40">49</cx:pt>
          <cx:pt idx="41">31</cx:pt>
          <cx:pt idx="42">71</cx:pt>
          <cx:pt idx="43">60</cx:pt>
          <cx:pt idx="44">60</cx:pt>
          <cx:pt idx="45">41</cx:pt>
          <cx:pt idx="46">56</cx:pt>
          <cx:pt idx="47">60</cx:pt>
          <cx:pt idx="48">41</cx:pt>
          <cx:pt idx="49">71</cx:pt>
          <cx:pt idx="50">47</cx:pt>
          <cx:pt idx="51">41</cx:pt>
          <cx:pt idx="52">60</cx:pt>
          <cx:pt idx="53">47</cx:pt>
          <cx:pt idx="54">39</cx:pt>
          <cx:pt idx="55">55</cx:pt>
          <cx:pt idx="56">49</cx:pt>
          <cx:pt idx="57">76</cx:pt>
          <cx:pt idx="58">60</cx:pt>
          <cx:pt idx="59">55</cx:pt>
          <cx:pt idx="60">36</cx:pt>
          <cx:pt idx="61">58</cx:pt>
          <cx:pt idx="62">60</cx:pt>
          <cx:pt idx="63">58</cx:pt>
          <cx:pt idx="64">47</cx:pt>
          <cx:pt idx="65">52</cx:pt>
          <cx:pt idx="66">60</cx:pt>
          <cx:pt idx="67">41</cx:pt>
          <cx:pt idx="68">68</cx:pt>
          <cx:pt idx="69">55</cx:pt>
          <cx:pt idx="70">44</cx:pt>
          <cx:pt idx="71">55</cx:pt>
          <cx:pt idx="72">39</cx:pt>
          <cx:pt idx="73">36</cx:pt>
          <cx:pt idx="74">68</cx:pt>
          <cx:pt idx="75">58</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F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友好</a:t>
            </a:r>
          </a:p>
        </cx:rich>
      </cx:tx>
    </cx:title>
    <cx:plotArea>
      <cx:plotAreaRegion>
        <cx:series layoutId="boxWhisker" uniqueId="{5428E7DE-8D9B-41D1-A70A-1F55C4F969C8}">
          <cx:spPr>
            <a:solidFill>
              <a:schemeClr val="accent2"/>
            </a:solidFill>
          </cx:spPr>
          <cx:dataId val="0"/>
          <cx:layoutPr>
            <cx:visibility meanLine="1"/>
            <cx:statistics quartileMethod="exclusive"/>
          </cx:layoutPr>
        </cx:series>
      </cx:plotAreaRegion>
      <cx:axis id="0">
        <cx:catScaling gapWidth="1"/>
        <cx:tickLabels/>
      </cx:axis>
      <cx:axis id="1">
        <cx:valScaling max="100"/>
        <cx:tickLabels/>
        <cx:numFmt formatCode="0" sourceLinked="0"/>
        <cx:txPr>
          <a:bodyPr spcFirstLastPara="1" vertOverflow="ellipsis" horzOverflow="overflow" wrap="square" lIns="0" tIns="0" rIns="0" bIns="0" anchor="ctr" anchorCtr="1"/>
          <a:lstStyle/>
          <a:p>
            <a:pPr algn="ctr" rtl="0">
              <a:defRPr>
                <a:solidFill>
                  <a:schemeClr val="bg1"/>
                </a:solidFill>
              </a:defRPr>
            </a:pPr>
            <a:endParaRPr lang="ja-JP" altLang="en-US" sz="900" b="0" i="0" u="none" strike="noStrike" baseline="0">
              <a:solidFill>
                <a:schemeClr val="bg1"/>
              </a:solidFill>
              <a:latin typeface="Tw Cen MT"/>
              <a:ea typeface="HGPｺﾞｼｯｸE" panose="020B0900000000000000" pitchFamily="50" charset="-128"/>
            </a:endParaRPr>
          </a:p>
        </cx:txPr>
      </cx:axis>
    </cx:plotArea>
  </cx:chart>
</cx:chartSpace>
</file>

<file path=ppt/charts/chartEx18.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'[ホットタブデータ解析2019ONKI.xlsx]T得点ONKI (E)'!$B$104:$B$179</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'[ホットタブデータ解析2019ONKI.xlsx]T得点ONKI (E)'!$J$104:$J$179</cx:f>
        <cx:lvl ptCount="76" formatCode="G/標準">
          <cx:pt idx="0">36</cx:pt>
          <cx:pt idx="1">62</cx:pt>
          <cx:pt idx="2">58</cx:pt>
          <cx:pt idx="3">56</cx:pt>
          <cx:pt idx="4">45</cx:pt>
          <cx:pt idx="5">73</cx:pt>
          <cx:pt idx="6">38</cx:pt>
          <cx:pt idx="7">57</cx:pt>
          <cx:pt idx="8">39</cx:pt>
          <cx:pt idx="9">37</cx:pt>
          <cx:pt idx="10">55</cx:pt>
          <cx:pt idx="11">39</cx:pt>
          <cx:pt idx="12">44</cx:pt>
          <cx:pt idx="13">57</cx:pt>
          <cx:pt idx="14">43</cx:pt>
          <cx:pt idx="15">60</cx:pt>
          <cx:pt idx="16">65</cx:pt>
          <cx:pt idx="17">49</cx:pt>
          <cx:pt idx="18">57</cx:pt>
          <cx:pt idx="19">35</cx:pt>
          <cx:pt idx="20">52</cx:pt>
          <cx:pt idx="21">64</cx:pt>
          <cx:pt idx="22">47</cx:pt>
          <cx:pt idx="23">43</cx:pt>
          <cx:pt idx="24">46</cx:pt>
          <cx:pt idx="25">35</cx:pt>
          <cx:pt idx="26">60</cx:pt>
          <cx:pt idx="27">39</cx:pt>
          <cx:pt idx="28">37</cx:pt>
          <cx:pt idx="29">53</cx:pt>
          <cx:pt idx="30">35</cx:pt>
          <cx:pt idx="31">39</cx:pt>
          <cx:pt idx="32">58</cx:pt>
          <cx:pt idx="33">42</cx:pt>
          <cx:pt idx="34">80</cx:pt>
          <cx:pt idx="35">56</cx:pt>
          <cx:pt idx="36">39</cx:pt>
          <cx:pt idx="37">49</cx:pt>
          <cx:pt idx="38">30</cx:pt>
          <cx:pt idx="39">52</cx:pt>
          <cx:pt idx="40">48</cx:pt>
          <cx:pt idx="41">54</cx:pt>
          <cx:pt idx="42">43</cx:pt>
          <cx:pt idx="43">52</cx:pt>
          <cx:pt idx="44">37</cx:pt>
          <cx:pt idx="45">53</cx:pt>
          <cx:pt idx="46">39</cx:pt>
          <cx:pt idx="47">34</cx:pt>
          <cx:pt idx="48">53</cx:pt>
          <cx:pt idx="49">34</cx:pt>
          <cx:pt idx="50">39</cx:pt>
          <cx:pt idx="51">55</cx:pt>
          <cx:pt idx="52">39</cx:pt>
          <cx:pt idx="53">73</cx:pt>
          <cx:pt idx="54">65</cx:pt>
          <cx:pt idx="55">39</cx:pt>
          <cx:pt idx="56">70</cx:pt>
          <cx:pt idx="57">30</cx:pt>
          <cx:pt idx="58">50</cx:pt>
          <cx:pt idx="59">48</cx:pt>
          <cx:pt idx="60">58</cx:pt>
          <cx:pt idx="61">42</cx:pt>
          <cx:pt idx="62">51</cx:pt>
          <cx:pt idx="63">36</cx:pt>
          <cx:pt idx="64">54</cx:pt>
          <cx:pt idx="65">39</cx:pt>
          <cx:pt idx="66">33</cx:pt>
          <cx:pt idx="67">56</cx:pt>
          <cx:pt idx="68">39</cx:pt>
          <cx:pt idx="69">38</cx:pt>
          <cx:pt idx="70">53</cx:pt>
          <cx:pt idx="71">39</cx:pt>
          <cx:pt idx="72">74</cx:pt>
          <cx:pt idx="73">49</cx:pt>
          <cx:pt idx="74">34</cx:pt>
          <cx:pt idx="75">44</cx:pt>
        </cx:lvl>
      </cx:numDim>
    </cx:data>
  </cx:chartData>
  <cx:chart>
    <cx:title pos="t" align="ctr" overlay="1">
      <cx:tx>
        <cx:rich>
          <a:bodyPr spcFirstLastPara="1" vertOverflow="ellipsis" horzOverflow="overflow" wrap="square" lIns="0" tIns="0" rIns="0" bIns="0" anchor="ctr" anchorCtr="1"/>
          <a:lstStyle/>
          <a:p>
            <a:pPr algn="ctr" rtl="0">
              <a:defRPr/>
            </a:pPr>
            <a:r>
              <a:rPr lang="en-US" altLang="ja-JP"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TMD </a:t>
            </a:r>
            <a:r>
              <a:rPr lang="ja-JP" altLang="en-US" sz="1400" b="0" i="0" u="none" strike="noStrike" baseline="0" dirty="0">
                <a:solidFill>
                  <a:sysClr val="windowText" lastClr="000000">
                    <a:lumMod val="65000"/>
                    <a:lumOff val="35000"/>
                  </a:sysClr>
                </a:solidFill>
                <a:latin typeface="Calibri" panose="020F0502020204030204"/>
                <a:ea typeface="游ゴシック" panose="020B0400000000000000" pitchFamily="50" charset="-128"/>
              </a:rPr>
              <a:t>総合得点</a:t>
            </a:r>
          </a:p>
        </cx:rich>
      </cx:tx>
    </cx:title>
    <cx:plotArea>
      <cx:plotAreaRegion>
        <cx:series layoutId="boxWhisker" uniqueId="{5A6A8822-430F-49AC-B47F-1F9907F88058}">
          <cx:spPr>
            <a:solidFill>
              <a:schemeClr val="bg2"/>
            </a:solidFill>
          </cx:spPr>
          <cx:dataId val="0"/>
          <cx:layoutPr>
            <cx:visibility meanLine="1"/>
            <cx:statistics quartileMethod="exclusive"/>
          </cx:layoutPr>
        </cx:series>
      </cx:plotAreaRegion>
      <cx:axis id="0">
        <cx:catScaling gapWidth="1"/>
        <cx:tickLabels/>
      </cx:axis>
      <cx:axis id="1">
        <cx:valScaling max="100"/>
        <cx:tickLabels/>
        <cx:numFmt formatCode="0" sourceLinked="0"/>
        <cx:txPr>
          <a:bodyPr spcFirstLastPara="1" vertOverflow="ellipsis" horzOverflow="overflow" wrap="square" lIns="0" tIns="0" rIns="0" bIns="0" anchor="ctr" anchorCtr="1"/>
          <a:lstStyle/>
          <a:p>
            <a:pPr algn="ctr" rtl="0">
              <a:defRPr>
                <a:solidFill>
                  <a:schemeClr val="bg1"/>
                </a:solidFill>
              </a:defRPr>
            </a:pPr>
            <a:endParaRPr lang="ja-JP" altLang="en-US" sz="900" b="0" i="0" u="none" strike="noStrike" baseline="0">
              <a:solidFill>
                <a:schemeClr val="bg1"/>
              </a:solidFill>
              <a:latin typeface="Tw Cen MT"/>
              <a:ea typeface="HGPｺﾞｼｯｸE" panose="020B0900000000000000" pitchFamily="50" charset="-128"/>
            </a:endParaRPr>
          </a:p>
        </cx:txPr>
      </cx:axis>
    </cx:plotArea>
  </cx:chart>
</cx:chartSpace>
</file>

<file path=ppt/charts/chartEx19.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'[ホットタブデータ解析2019ONKI.xlsx]血液像 ONKI (E)'!$D$91:$D$158</cx:f>
        <cx:lvl ptCount="68">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1mpt</cx:pt>
          <cx:pt idx="18">1mpt</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2mpt</cx:pt>
          <cx:pt idx="35">2mpt</cx:pt>
          <cx:pt idx="36">2mpt</cx:pt>
          <cx:pt idx="37">2mpt</cx:pt>
          <cx:pt idx="38">2mpt</cx:pt>
          <cx:pt idx="39">2mpt</cx:pt>
          <cx:pt idx="40">2mpt</cx:pt>
          <cx:pt idx="41">2mpt</cx:pt>
          <cx:pt idx="42">2mpt</cx:pt>
          <cx:pt idx="43">2mpt</cx:pt>
          <cx:pt idx="44">2mpt</cx:pt>
          <cx:pt idx="45">2mpt</cx:pt>
          <cx:pt idx="46">2mpt</cx:pt>
          <cx:pt idx="47">2mpt</cx:pt>
          <cx:pt idx="48">2mpt</cx:pt>
          <cx:pt idx="49">2mpt</cx:pt>
          <cx:pt idx="50">2mpt</cx:pt>
          <cx:pt idx="51">3mpt</cx:pt>
          <cx:pt idx="52">3mpt</cx:pt>
          <cx:pt idx="53">3mpt</cx:pt>
          <cx:pt idx="54">3mpt</cx:pt>
          <cx:pt idx="55">3mpt</cx:pt>
          <cx:pt idx="56">3mpt</cx:pt>
          <cx:pt idx="57">3mpt</cx:pt>
          <cx:pt idx="58">3mpt</cx:pt>
          <cx:pt idx="59">3mpt</cx:pt>
          <cx:pt idx="60">3mpt</cx:pt>
          <cx:pt idx="61">3mpt</cx:pt>
          <cx:pt idx="62">3mpt</cx:pt>
          <cx:pt idx="63">3mpt</cx:pt>
          <cx:pt idx="64">3mpt</cx:pt>
          <cx:pt idx="65">3mpt</cx:pt>
          <cx:pt idx="66">3mpt</cx:pt>
          <cx:pt idx="67">3mpt</cx:pt>
        </cx:lvl>
      </cx:strDim>
      <cx:numDim type="val">
        <cx:f>'[ホットタブデータ解析2019ONKI.xlsx]血液像 ONKI (E)'!$E$91:$E$158</cx:f>
        <cx:lvl ptCount="68" formatCode="G/標準">
          <cx:pt idx="0">3700</cx:pt>
          <cx:pt idx="1">4000</cx:pt>
          <cx:pt idx="2">7000</cx:pt>
          <cx:pt idx="3">6700</cx:pt>
          <cx:pt idx="4">8600</cx:pt>
          <cx:pt idx="5">5500</cx:pt>
          <cx:pt idx="6">6900</cx:pt>
          <cx:pt idx="7">3900</cx:pt>
          <cx:pt idx="8">5000</cx:pt>
          <cx:pt idx="9">5400</cx:pt>
          <cx:pt idx="10">5900</cx:pt>
          <cx:pt idx="11">3800</cx:pt>
          <cx:pt idx="12">5000</cx:pt>
          <cx:pt idx="13">6700</cx:pt>
          <cx:pt idx="14">4800</cx:pt>
          <cx:pt idx="15">5200</cx:pt>
          <cx:pt idx="16">6000</cx:pt>
          <cx:pt idx="17">3800</cx:pt>
          <cx:pt idx="18">3400</cx:pt>
          <cx:pt idx="19">5500</cx:pt>
          <cx:pt idx="20">6200</cx:pt>
          <cx:pt idx="21">8300</cx:pt>
          <cx:pt idx="22">3700</cx:pt>
          <cx:pt idx="23">7800</cx:pt>
          <cx:pt idx="24">4900</cx:pt>
          <cx:pt idx="25">7200</cx:pt>
          <cx:pt idx="26">4700</cx:pt>
          <cx:pt idx="27">5000</cx:pt>
          <cx:pt idx="28">4000</cx:pt>
          <cx:pt idx="29">5800</cx:pt>
          <cx:pt idx="30">6900</cx:pt>
          <cx:pt idx="31">5400</cx:pt>
          <cx:pt idx="32">6000</cx:pt>
          <cx:pt idx="33">4100</cx:pt>
          <cx:pt idx="34">3700</cx:pt>
          <cx:pt idx="35">4600</cx:pt>
          <cx:pt idx="36">5700</cx:pt>
          <cx:pt idx="37">6400</cx:pt>
          <cx:pt idx="38">7500</cx:pt>
          <cx:pt idx="39">5300</cx:pt>
          <cx:pt idx="40">8500</cx:pt>
          <cx:pt idx="41">4000</cx:pt>
          <cx:pt idx="42">6800</cx:pt>
          <cx:pt idx="43">6000</cx:pt>
          <cx:pt idx="44">4700</cx:pt>
          <cx:pt idx="45">3700</cx:pt>
          <cx:pt idx="46">4500</cx:pt>
          <cx:pt idx="47">6100</cx:pt>
          <cx:pt idx="48">7500</cx:pt>
          <cx:pt idx="49">4700</cx:pt>
          <cx:pt idx="50">5600</cx:pt>
          <cx:pt idx="51">3900</cx:pt>
          <cx:pt idx="52">4800</cx:pt>
          <cx:pt idx="53">6600</cx:pt>
          <cx:pt idx="54">6500</cx:pt>
          <cx:pt idx="55">7500</cx:pt>
          <cx:pt idx="56">4300</cx:pt>
          <cx:pt idx="57">6700</cx:pt>
          <cx:pt idx="58">4700</cx:pt>
          <cx:pt idx="59">6200</cx:pt>
          <cx:pt idx="60">5200</cx:pt>
          <cx:pt idx="61">6400</cx:pt>
          <cx:pt idx="62">3400</cx:pt>
          <cx:pt idx="63">4500</cx:pt>
          <cx:pt idx="64">5000</cx:pt>
          <cx:pt idx="65">5800</cx:pt>
          <cx:pt idx="66">4800</cx:pt>
          <cx:pt idx="67">4300</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WBC</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CCBDEDB9-8B43-4B6D-B45C-EA7848AF92A9}">
          <cx:tx>
            <cx:txData>
              <cx:f>'[ホットタブデータ解析2019ONKI.xlsx]血液像 ONKI (E)'!$E$90</cx:f>
              <cx:v>白血球</cx:v>
            </cx:txData>
          </cx:tx>
          <cx:spPr>
            <a:solidFill>
              <a:schemeClr val="accent2"/>
            </a:solidFill>
          </cx:spPr>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4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400"/>
          </a:p>
        </cx:txPr>
      </cx:axis>
      <cx:axis id="1">
        <cx:valScaling max="10000" min="0"/>
        <cx:units unit="thousands"/>
        <cx:tickLabels/>
        <cx:numFmt formatCode="0" sourceLinked="0"/>
        <cx:txPr>
          <a:bodyPr vertOverflow="overflow" horzOverflow="overflow" wrap="square" lIns="0" tIns="0" rIns="0" bIns="0"/>
          <a:lstStyle/>
          <a:p>
            <a:pPr algn="ctr" rtl="0">
              <a:defRPr sz="14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400"/>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'[体温データ2018FIG.xlsx]B (2)'!$A$1:$A$160</cx:f>
        <cx:lvl ptCount="160">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pre</cx:pt>
          <cx:pt idx="20">pre</cx:pt>
          <cx:pt idx="21">pre</cx:pt>
          <cx:pt idx="22">pre</cx:pt>
          <cx:pt idx="23">pre</cx:pt>
          <cx:pt idx="24">pre</cx:pt>
          <cx:pt idx="25">pre</cx:pt>
          <cx:pt idx="26">pre</cx:pt>
          <cx:pt idx="27">pre</cx:pt>
          <cx:pt idx="28">pre</cx:pt>
          <cx:pt idx="29">pre</cx:pt>
          <cx:pt idx="30">pre</cx:pt>
          <cx:pt idx="31">pre</cx:pt>
          <cx:pt idx="32">pre</cx:pt>
          <cx:pt idx="33">pre</cx:pt>
          <cx:pt idx="34">pre</cx:pt>
          <cx:pt idx="35">pre</cx:pt>
          <cx:pt idx="36">pre</cx:pt>
          <cx:pt idx="37">pre</cx:pt>
          <cx:pt idx="38">pre</cx:pt>
          <cx:pt idx="39">pre</cx:pt>
          <cx:pt idx="40">1mpt</cx:pt>
          <cx:pt idx="41">1mpt</cx:pt>
          <cx:pt idx="42">1mpt</cx:pt>
          <cx:pt idx="43">1mpt</cx:pt>
          <cx:pt idx="44">1mpt</cx:pt>
          <cx:pt idx="45">1mpt</cx:pt>
          <cx:pt idx="46">1mpt</cx:pt>
          <cx:pt idx="47">1mpt</cx:pt>
          <cx:pt idx="48">1mpt</cx:pt>
          <cx:pt idx="49">1mpt</cx:pt>
          <cx:pt idx="50">1mpt</cx:pt>
          <cx:pt idx="51">1mpt</cx:pt>
          <cx:pt idx="52">1mpt</cx:pt>
          <cx:pt idx="53">1mpt</cx:pt>
          <cx:pt idx="54">1mpt</cx:pt>
          <cx:pt idx="55">1mpt</cx:pt>
          <cx:pt idx="56">1mpt</cx:pt>
          <cx:pt idx="57">1mpt</cx:pt>
          <cx:pt idx="58">1mpt</cx:pt>
          <cx:pt idx="59">1mpt</cx:pt>
          <cx:pt idx="60">1mpt</cx:pt>
          <cx:pt idx="61">1mpt</cx:pt>
          <cx:pt idx="62">1mpt</cx:pt>
          <cx:pt idx="63">1mpt</cx:pt>
          <cx:pt idx="64">1mpt</cx:pt>
          <cx:pt idx="65">1mpt</cx:pt>
          <cx:pt idx="66">1mpt</cx:pt>
          <cx:pt idx="67">1mpt</cx:pt>
          <cx:pt idx="68">1mpt</cx:pt>
          <cx:pt idx="69">1mpt</cx:pt>
          <cx:pt idx="70">1mpt</cx:pt>
          <cx:pt idx="71">1mpt</cx:pt>
          <cx:pt idx="72">1mpt</cx:pt>
          <cx:pt idx="73">1mpt</cx:pt>
          <cx:pt idx="74">1mpt</cx:pt>
          <cx:pt idx="75">1mpt</cx:pt>
          <cx:pt idx="76">1mpt</cx:pt>
          <cx:pt idx="77">1mpt</cx:pt>
          <cx:pt idx="78">1mpt</cx:pt>
          <cx:pt idx="79">1mpt</cx:pt>
          <cx:pt idx="80">2mpt</cx:pt>
          <cx:pt idx="81">2mpt</cx:pt>
          <cx:pt idx="82">2mpt</cx:pt>
          <cx:pt idx="83">2mpt</cx:pt>
          <cx:pt idx="84">2mpt</cx:pt>
          <cx:pt idx="85">2mpt</cx:pt>
          <cx:pt idx="86">2mpt</cx:pt>
          <cx:pt idx="87">2mpt</cx:pt>
          <cx:pt idx="88">2mpt</cx:pt>
          <cx:pt idx="89">2mpt</cx:pt>
          <cx:pt idx="90">2mpt</cx:pt>
          <cx:pt idx="91">2mpt</cx:pt>
          <cx:pt idx="92">2mpt</cx:pt>
          <cx:pt idx="93">2mpt</cx:pt>
          <cx:pt idx="94">2mpt</cx:pt>
          <cx:pt idx="95">2mpt</cx:pt>
          <cx:pt idx="96">2mpt</cx:pt>
          <cx:pt idx="97">2mpt</cx:pt>
          <cx:pt idx="98">2mpt</cx:pt>
          <cx:pt idx="99">2mpt</cx:pt>
          <cx:pt idx="100">2mpt</cx:pt>
          <cx:pt idx="101">2mpt</cx:pt>
          <cx:pt idx="102">2mpt</cx:pt>
          <cx:pt idx="103">2mpt</cx:pt>
          <cx:pt idx="104">2mpt</cx:pt>
          <cx:pt idx="105">2mpt</cx:pt>
          <cx:pt idx="106">2mpt</cx:pt>
          <cx:pt idx="107">2mpt</cx:pt>
          <cx:pt idx="108">2mpt</cx:pt>
          <cx:pt idx="109">2mpt</cx:pt>
          <cx:pt idx="110">2mpt</cx:pt>
          <cx:pt idx="111">2mpt</cx:pt>
          <cx:pt idx="112">2mpt</cx:pt>
          <cx:pt idx="113">2mpt</cx:pt>
          <cx:pt idx="114">2mpt</cx:pt>
          <cx:pt idx="115">2mpt</cx:pt>
          <cx:pt idx="116">2mpt</cx:pt>
          <cx:pt idx="117">2mpt</cx:pt>
          <cx:pt idx="118">2mpt</cx:pt>
          <cx:pt idx="119">2mpt</cx:pt>
          <cx:pt idx="120">3mpt</cx:pt>
          <cx:pt idx="121">3mpt</cx:pt>
          <cx:pt idx="122">3mpt</cx:pt>
          <cx:pt idx="123">3mpt</cx:pt>
          <cx:pt idx="124">3mpt</cx:pt>
          <cx:pt idx="125">3mpt</cx:pt>
          <cx:pt idx="126">3mpt</cx:pt>
          <cx:pt idx="127">3mpt</cx:pt>
          <cx:pt idx="128">3mpt</cx:pt>
          <cx:pt idx="129">3mpt</cx:pt>
          <cx:pt idx="130">3mpt</cx:pt>
          <cx:pt idx="131">3mpt</cx:pt>
          <cx:pt idx="132">3mpt</cx:pt>
          <cx:pt idx="133">3mpt</cx:pt>
          <cx:pt idx="134">3mpt</cx:pt>
          <cx:pt idx="135">3mpt</cx:pt>
          <cx:pt idx="136">3mpt</cx:pt>
          <cx:pt idx="137">3mpt</cx:pt>
          <cx:pt idx="138">3mpt</cx:pt>
          <cx:pt idx="139">3mpt</cx:pt>
          <cx:pt idx="140">3mpt</cx:pt>
          <cx:pt idx="141">3mpt</cx:pt>
          <cx:pt idx="142">3mpt</cx:pt>
          <cx:pt idx="143">3mpt</cx:pt>
          <cx:pt idx="144">3mpt</cx:pt>
          <cx:pt idx="145">3mpt</cx:pt>
          <cx:pt idx="146">3mpt</cx:pt>
          <cx:pt idx="147">3mpt</cx:pt>
          <cx:pt idx="148">3mpt</cx:pt>
          <cx:pt idx="149">3mpt</cx:pt>
          <cx:pt idx="150">3mpt</cx:pt>
          <cx:pt idx="151">3mpt</cx:pt>
          <cx:pt idx="152">3mpt</cx:pt>
          <cx:pt idx="153">3mpt</cx:pt>
          <cx:pt idx="154">3mpt</cx:pt>
          <cx:pt idx="155">3mpt</cx:pt>
          <cx:pt idx="156">3mpt</cx:pt>
          <cx:pt idx="157">3mpt</cx:pt>
          <cx:pt idx="158">3mpt</cx:pt>
          <cx:pt idx="159">3mpt</cx:pt>
        </cx:lvl>
      </cx:strDim>
      <cx:numDim type="val">
        <cx:f>'[体温データ2018FIG.xlsx]B (2)'!$B$1:$B$160</cx:f>
        <cx:lvl ptCount="160" formatCode="0.00">
          <cx:pt idx="0">36.167236842105268</cx:pt>
          <cx:pt idx="1">36.117403852769179</cx:pt>
          <cx:pt idx="2">36.399999999999999</cx:pt>
          <cx:pt idx="3">36.359999999999999</cx:pt>
          <cx:pt idx="4">35.774999999999999</cx:pt>
          <cx:pt idx="5">35.739999999999995</cx:pt>
          <cx:pt idx="6">36.733333333333327</cx:pt>
          <cx:pt idx="7">36.68</cx:pt>
          <cx:pt idx="8">36.549999999999997</cx:pt>
          <cx:pt idx="9">36.619999999999997</cx:pt>
          <cx:pt idx="10">36.025000000000006</cx:pt>
          <cx:pt idx="11">35.960000000000001</cx:pt>
          <cx:pt idx="12">35.974999999999994</cx:pt>
          <cx:pt idx="13">36.06666666666667</cx:pt>
          <cx:pt idx="14">35.774999999999999</cx:pt>
          <cx:pt idx="15">36.375</cx:pt>
          <cx:pt idx="16">36.25</cx:pt>
          <cx:pt idx="17">36</cx:pt>
          <cx:pt idx="18">36.349999999999994</cx:pt>
          <cx:pt idx="19">36.579999999999998</cx:pt>
          <cx:pt idx="20">36.25</cx:pt>
          <cx:pt idx="21">36.060000000000002</cx:pt>
          <cx:pt idx="22">36.600000000000001</cx:pt>
          <cx:pt idx="23">36.179999999999993</cx:pt>
          <cx:pt idx="24">35.799999999999997</cx:pt>
          <cx:pt idx="25">36.079999999999998</cx:pt>
          <cx:pt idx="26">36.100000000000001</cx:pt>
          <cx:pt idx="27">36.299999999999997</cx:pt>
          <cx:pt idx="28">35.425000000000004</cx:pt>
          <cx:pt idx="29">35.359999999999999</cx:pt>
          <cx:pt idx="30">36.200000000000003</cx:pt>
          <cx:pt idx="31">36.32</cx:pt>
          <cx:pt idx="32">36.545000000000002</cx:pt>
          <cx:pt idx="33">36.417999999999999</cx:pt>
          <cx:pt idx="34">36.25</cx:pt>
          <cx:pt idx="35">35.799999999999997</cx:pt>
          <cx:pt idx="36">36.399999999999999</cx:pt>
          <cx:pt idx="37">36.259999999999998</cx:pt>
          <cx:pt idx="38">36.174999999999997</cx:pt>
          <cx:pt idx="39">35.579999999999998</cx:pt>
          <cx:pt idx="40">36.239031189083825</cx:pt>
          <cx:pt idx="41">36.241282880403631</cx:pt>
          <cx:pt idx="42">36.406666666666652</cx:pt>
          <cx:pt idx="43">36.399999999999999</cx:pt>
          <cx:pt idx="44">35.989999999999995</cx:pt>
          <cx:pt idx="45">36.016666666666666</cx:pt>
          <cx:pt idx="46">36.393333333333338</cx:pt>
          <cx:pt idx="47">36.406666666666673</cx:pt>
          <cx:pt idx="48">36.483333333333334</cx:pt>
          <cx:pt idx="49">36.527586206896551</cx:pt>
          <cx:pt idx="50">36.443333333333335</cx:pt>
          <cx:pt idx="51">36.619999999999997</cx:pt>
          <cx:pt idx="52">36.386666666666663</cx:pt>
          <cx:pt idx="53">36.276666666666671</cx:pt>
          <cx:pt idx="54">35.968965517241386</cx:pt>
          <cx:pt idx="55">36.41724137931034</cx:pt>
          <cx:pt idx="56">36.033333333333324</cx:pt>
          <cx:pt idx="57">36.003333333333337</cx:pt>
          <cx:pt idx="58">36.368965517241378</cx:pt>
          <cx:pt idx="59">36.434615384615391</cx:pt>
          <cx:pt idx="60">36.143333333333331</cx:pt>
          <cx:pt idx="61">36.200000000000003</cx:pt>
          <cx:pt idx="62">36.333333333333329</cx:pt>
          <cx:pt idx="63">36.103333333333339</cx:pt>
          <cx:pt idx="64">36.186666666666682</cx:pt>
          <cx:pt idx="65">36.163333333333341</cx:pt>
          <cx:pt idx="66">36.18333333333333</cx:pt>
          <cx:pt idx="67">35.986206896551728</cx:pt>
          <cx:pt idx="68">35.989999999999995</cx:pt>
          <cx:pt idx="69">35.806666666666665</cx:pt>
          <cx:pt idx="70">36.149999999999999</cx:pt>
          <cx:pt idx="71">36.300000000000011</cx:pt>
          <cx:pt idx="72">36.472999999999999</cx:pt>
          <cx:pt idx="73">36.469333333333338</cx:pt>
          <cx:pt idx="74">35.913333333333334</cx:pt>
          <cx:pt idx="75">36.324137931034485</cx:pt>
          <cx:pt idx="76">36.441379310344828</cx:pt>
          <cx:pt idx="77">36.503448275862077</cx:pt>
          <cx:pt idx="78">36.29666666666666</cx:pt>
          <cx:pt idx="79">35.635714285714286</cx:pt>
          <cx:pt idx="80">36.309359649122804</cx:pt>
          <cx:pt idx="81">36.293699346405234</cx:pt>
          <cx:pt idx="82">36.499999999999993</cx:pt>
          <cx:pt idx="83">36.496666666666663</cx:pt>
          <cx:pt idx="84">36.289999999999999</cx:pt>
          <cx:pt idx="85">36.140000000000001</cx:pt>
          <cx:pt idx="86">36.460000000000001</cx:pt>
          <cx:pt idx="87">36.463333333333338</cx:pt>
          <cx:pt idx="88">36.607142857142854</cx:pt>
          <cx:pt idx="89">36.507692307692309</cx:pt>
          <cx:pt idx="90">36.696666666666673</cx:pt>
          <cx:pt idx="91">36.889999999999993</cx:pt>
          <cx:pt idx="92">36.306666666666658</cx:pt>
          <cx:pt idx="93">36.043333333333329</cx:pt>
          <cx:pt idx="94">36.236666666666672</cx:pt>
          <cx:pt idx="95">36.440000000000005</cx:pt>
          <cx:pt idx="96">36.016666666666673</cx:pt>
          <cx:pt idx="97">36.059999999999988</cx:pt>
          <cx:pt idx="98">36.149999999999991</cx:pt>
          <cx:pt idx="99">36.377777777777773</cx:pt>
          <cx:pt idx="100">36.123333333333342</cx:pt>
          <cx:pt idx="101">36.146666666666668</cx:pt>
          <cx:pt idx="102">36.450000000000003</cx:pt>
          <cx:pt idx="103">36.223333333333336</cx:pt>
          <cx:pt idx="104">36.229999999999997</cx:pt>
          <cx:pt idx="105">36.279999999999994</cx:pt>
          <cx:pt idx="106">36.263333333333328</cx:pt>
          <cx:pt idx="107">36.336666666666659</cx:pt>
          <cx:pt idx="108">35.950000000000003</cx:pt>
          <cx:pt idx="109">35.776666666666678</cx:pt>
          <cx:pt idx="110">36.220689655172407</cx:pt>
          <cx:pt idx="111">36.363333333333344</cx:pt>
          <cx:pt idx="112">36.418333333333337</cx:pt>
          <cx:pt idx="113">36.308275862068967</cx:pt>
          <cx:pt idx="114">36.096666666666671</cx:pt>
          <cx:pt idx="115">36.479999999999997</cx:pt>
          <cx:pt idx="116">36.603448275862078</cx:pt>
          <cx:pt idx="117">36.557142857142857</cx:pt>
          <cx:pt idx="118">36.283333333333331</cx:pt>
          <cx:pt idx="119">35.749999999999993</cx:pt>
          <cx:pt idx="120">36.331204523252858</cx:pt>
          <cx:pt idx="121">36.337604412964453</cx:pt>
          <cx:pt idx="122">36.759090909090894</cx:pt>
          <cx:pt idx="123">36.771428571428558</cx:pt>
          <cx:pt idx="124">36.22727272727272</cx:pt>
          <cx:pt idx="125">36.168181818181822</cx:pt>
          <cx:pt idx="126">36.530769230769238</cx:pt>
          <cx:pt idx="127">36.526923076923083</cx:pt>
          <cx:pt idx="128">36.438095238095237</cx:pt>
          <cx:pt idx="129">36.438095238095237</cx:pt>
          <cx:pt idx="130">36.777419354838706</cx:pt>
          <cx:pt idx="131">36.920833333333327</cx:pt>
          <cx:pt idx="132">36.222580645161287</cx:pt>
          <cx:pt idx="133">36.106451612903228</cx:pt>
          <cx:pt idx="134">36.244827586206895</cx:pt>
          <cx:pt idx="135">36.56785714285715</cx:pt>
          <cx:pt idx="136">35.987096774193546</cx:pt>
          <cx:pt idx="137">36.054838709677426</cx:pt>
          <cx:pt idx="138">36.395833333333336</cx:pt>
          <cx:pt idx="139">36.587500000000006</cx:pt>
          <cx:pt idx="140">36.064516129032256</cx:pt>
          <cx:pt idx="141">36.109677419354838</cx:pt>
          <cx:pt idx="142">36.457692307692312</cx:pt>
          <cx:pt idx="143">36.280769230769238</cx:pt>
          <cx:pt idx="144">36.34615384615384</cx:pt>
          <cx:pt idx="145">36.323076923076918</cx:pt>
          <cx:pt idx="146">36.327272727272721</cx:pt>
          <cx:pt idx="147">36.385714285714279</cx:pt>
          <cx:pt idx="148">35.975000000000001</cx:pt>
          <cx:pt idx="149">36.092592592592595</cx:pt>
          <cx:pt idx="150">36.169999999999995</cx:pt>
          <cx:pt idx="151">36.332258064516125</cx:pt>
          <cx:pt idx="152">36.385416666666671</cx:pt>
          <cx:pt idx="153">36.287199999999999</cx:pt>
          <cx:pt idx="154">36.330769230769221</cx:pt>
          <cx:pt idx="155">36.708333333333336</cx:pt>
          <cx:pt idx="156">36.493333333333339</cx:pt>
          <cx:pt idx="157">36.486666666666665</cx:pt>
          <cx:pt idx="158">36.361290322580643</cx:pt>
          <cx:pt idx="159">35.907142857142851</cx:pt>
        </cx:lvl>
      </cx:numDim>
    </cx:data>
  </cx:chartData>
  <cx:chart>
    <cx:title pos="t" align="ctr" overlay="0">
      <cx:tx>
        <cx:rich>
          <a:bodyPr vertOverflow="overflow" horzOverflow="overflow" wrap="square" lIns="0" tIns="0" rIns="0" bIns="0"/>
          <a:lstStyle/>
          <a:p>
            <a:pPr algn="ctr" rtl="0">
              <a:defRPr sz="20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r>
              <a:rPr lang="en-US" altLang="ja-JP" sz="2000" dirty="0"/>
              <a:t>At</a:t>
            </a:r>
            <a:r>
              <a:rPr lang="ja-JP" altLang="en-US" sz="2000" dirty="0"/>
              <a:t> </a:t>
            </a:r>
            <a:r>
              <a:rPr lang="en-US" altLang="ja-JP" sz="2000" dirty="0"/>
              <a:t>bedtime</a:t>
            </a:r>
            <a:endParaRPr lang="ja-JP" altLang="en-US" sz="2000" dirty="0"/>
          </a:p>
        </cx:rich>
      </cx:tx>
    </cx:title>
    <cx:plotArea>
      <cx:plotAreaRegion>
        <cx:series layoutId="boxWhisker" uniqueId="{5BC30F09-BD6D-4509-984D-914BE6808E9B}">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min="35"/>
        <cx:tickLabels/>
        <cx:numFmt formatCode="0.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20.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'[ホットタブデータ解析2019ONKI.xlsx]血液像 ONKI (E)'!$D$91:$D$158</cx:f>
        <cx:lvl ptCount="68">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1mpt</cx:pt>
          <cx:pt idx="18">1mpt</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2mpt</cx:pt>
          <cx:pt idx="35">2mpt</cx:pt>
          <cx:pt idx="36">2mpt</cx:pt>
          <cx:pt idx="37">2mpt</cx:pt>
          <cx:pt idx="38">2mpt</cx:pt>
          <cx:pt idx="39">2mpt</cx:pt>
          <cx:pt idx="40">2mpt</cx:pt>
          <cx:pt idx="41">2mpt</cx:pt>
          <cx:pt idx="42">2mpt</cx:pt>
          <cx:pt idx="43">2mpt</cx:pt>
          <cx:pt idx="44">2mpt</cx:pt>
          <cx:pt idx="45">2mpt</cx:pt>
          <cx:pt idx="46">2mpt</cx:pt>
          <cx:pt idx="47">2mpt</cx:pt>
          <cx:pt idx="48">2mpt</cx:pt>
          <cx:pt idx="49">2mpt</cx:pt>
          <cx:pt idx="50">2mpt</cx:pt>
          <cx:pt idx="51">3mpt</cx:pt>
          <cx:pt idx="52">3mpt</cx:pt>
          <cx:pt idx="53">3mpt</cx:pt>
          <cx:pt idx="54">3mpt</cx:pt>
          <cx:pt idx="55">3mpt</cx:pt>
          <cx:pt idx="56">3mpt</cx:pt>
          <cx:pt idx="57">3mpt</cx:pt>
          <cx:pt idx="58">3mpt</cx:pt>
          <cx:pt idx="59">3mpt</cx:pt>
          <cx:pt idx="60">3mpt</cx:pt>
          <cx:pt idx="61">3mpt</cx:pt>
          <cx:pt idx="62">3mpt</cx:pt>
          <cx:pt idx="63">3mpt</cx:pt>
          <cx:pt idx="64">3mpt</cx:pt>
          <cx:pt idx="65">3mpt</cx:pt>
          <cx:pt idx="66">3mpt</cx:pt>
          <cx:pt idx="67">3mpt</cx:pt>
        </cx:lvl>
      </cx:strDim>
      <cx:numDim type="val">
        <cx:f>'[ホットタブデータ解析2019ONKI.xlsx]血液像 ONKI (E)'!$F$91:$F$158</cx:f>
        <cx:lvl ptCount="68" formatCode="G/標準">
          <cx:pt idx="0">1628</cx:pt>
          <cx:pt idx="1">1440</cx:pt>
          <cx:pt idx="2">3500</cx:pt>
          <cx:pt idx="3">1809</cx:pt>
          <cx:pt idx="4">2150</cx:pt>
          <cx:pt idx="5">1485</cx:pt>
          <cx:pt idx="6">1863</cx:pt>
          <cx:pt idx="7">1638</cx:pt>
          <cx:pt idx="8">1200</cx:pt>
          <cx:pt idx="9">2970</cx:pt>
          <cx:pt idx="10">1298</cx:pt>
          <cx:pt idx="11">1292</cx:pt>
          <cx:pt idx="12">1000</cx:pt>
          <cx:pt idx="13">2077</cx:pt>
          <cx:pt idx="14">2304</cx:pt>
          <cx:pt idx="15">2028</cx:pt>
          <cx:pt idx="16">2520</cx:pt>
          <cx:pt idx="17">1672</cx:pt>
          <cx:pt idx="18">986</cx:pt>
          <cx:pt idx="19">2035</cx:pt>
          <cx:pt idx="20">1798</cx:pt>
          <cx:pt idx="21">2324</cx:pt>
          <cx:pt idx="22">1258</cx:pt>
          <cx:pt idx="23">2730</cx:pt>
          <cx:pt idx="24">1078</cx:pt>
          <cx:pt idx="25">2376</cx:pt>
          <cx:pt idx="26">2068</cx:pt>
          <cx:pt idx="27">1450</cx:pt>
          <cx:pt idx="28">1600</cx:pt>
          <cx:pt idx="29">2204</cx:pt>
          <cx:pt idx="30">2208</cx:pt>
          <cx:pt idx="31">2052</cx:pt>
          <cx:pt idx="32">1740</cx:pt>
          <cx:pt idx="33">1271</cx:pt>
          <cx:pt idx="34">1332</cx:pt>
          <cx:pt idx="35">1564</cx:pt>
          <cx:pt idx="36">1710</cx:pt>
          <cx:pt idx="37">1856</cx:pt>
          <cx:pt idx="38">2475</cx:pt>
          <cx:pt idx="39">1378</cx:pt>
          <cx:pt idx="40">2635</cx:pt>
          <cx:pt idx="41">1440</cx:pt>
          <cx:pt idx="42">2108</cx:pt>
          <cx:pt idx="43">2580</cx:pt>
          <cx:pt idx="44">1504</cx:pt>
          <cx:pt idx="45">1591</cx:pt>
          <cx:pt idx="46">1575</cx:pt>
          <cx:pt idx="47">1769</cx:pt>
          <cx:pt idx="48">2625</cx:pt>
          <cx:pt idx="49">2162</cx:pt>
          <cx:pt idx="50">2184</cx:pt>
          <cx:pt idx="51">1872</cx:pt>
          <cx:pt idx="52">1152</cx:pt>
          <cx:pt idx="53">2376</cx:pt>
          <cx:pt idx="54">1950</cx:pt>
          <cx:pt idx="55">2100</cx:pt>
          <cx:pt idx="56">1333</cx:pt>
          <cx:pt idx="57">2479</cx:pt>
          <cx:pt idx="58">1269</cx:pt>
          <cx:pt idx="59">2232</cx:pt>
          <cx:pt idx="60">2756</cx:pt>
          <cx:pt idx="61">2240</cx:pt>
          <cx:pt idx="62">1666</cx:pt>
          <cx:pt idx="63">1935</cx:pt>
          <cx:pt idx="64">1600</cx:pt>
          <cx:pt idx="65">2204</cx:pt>
          <cx:pt idx="66">2160</cx:pt>
          <cx:pt idx="67">1634</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Lymphocytes</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1C2EE291-EBA1-43A0-BFE3-F942E376587C}">
          <cx:tx>
            <cx:txData>
              <cx:f>'[ホットタブデータ解析2019ONKI.xlsx]血液像 ONKI (E)'!$F$90</cx:f>
              <cx:v>リンパ球</cx:v>
            </cx:txData>
          </cx:tx>
          <cx:spPr>
            <a:solidFill>
              <a:schemeClr val="accent6"/>
            </a:solidFill>
          </cx:spPr>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4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400"/>
          </a:p>
        </cx:txPr>
      </cx:axis>
      <cx:axis id="1">
        <cx:valScaling max="5000" min="0"/>
        <cx:units unit="thousands"/>
        <cx:tickLabels/>
        <cx:numFmt formatCode="0.0" sourceLinked="0"/>
        <cx:txPr>
          <a:bodyPr vertOverflow="overflow" horzOverflow="overflow" wrap="square" lIns="0" tIns="0" rIns="0" bIns="0"/>
          <a:lstStyle/>
          <a:p>
            <a:pPr algn="ctr" rtl="0">
              <a:defRPr sz="14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400"/>
          </a:p>
        </cx:txPr>
      </cx:axis>
    </cx:plotArea>
  </cx:chart>
</cx:chartSpace>
</file>

<file path=ppt/charts/chartEx2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'[ホットタブデータ解析2019ONKI.xlsx]血液像 ONKI (E)'!$D$91:$D$158</cx:f>
        <cx:lvl ptCount="68">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1mpt</cx:pt>
          <cx:pt idx="18">1mpt</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2mpt</cx:pt>
          <cx:pt idx="35">2mpt</cx:pt>
          <cx:pt idx="36">2mpt</cx:pt>
          <cx:pt idx="37">2mpt</cx:pt>
          <cx:pt idx="38">2mpt</cx:pt>
          <cx:pt idx="39">2mpt</cx:pt>
          <cx:pt idx="40">2mpt</cx:pt>
          <cx:pt idx="41">2mpt</cx:pt>
          <cx:pt idx="42">2mpt</cx:pt>
          <cx:pt idx="43">2mpt</cx:pt>
          <cx:pt idx="44">2mpt</cx:pt>
          <cx:pt idx="45">2mpt</cx:pt>
          <cx:pt idx="46">2mpt</cx:pt>
          <cx:pt idx="47">2mpt</cx:pt>
          <cx:pt idx="48">2mpt</cx:pt>
          <cx:pt idx="49">2mpt</cx:pt>
          <cx:pt idx="50">2mpt</cx:pt>
          <cx:pt idx="51">3mpt</cx:pt>
          <cx:pt idx="52">3mpt</cx:pt>
          <cx:pt idx="53">3mpt</cx:pt>
          <cx:pt idx="54">3mpt</cx:pt>
          <cx:pt idx="55">3mpt</cx:pt>
          <cx:pt idx="56">3mpt</cx:pt>
          <cx:pt idx="57">3mpt</cx:pt>
          <cx:pt idx="58">3mpt</cx:pt>
          <cx:pt idx="59">3mpt</cx:pt>
          <cx:pt idx="60">3mpt</cx:pt>
          <cx:pt idx="61">3mpt</cx:pt>
          <cx:pt idx="62">3mpt</cx:pt>
          <cx:pt idx="63">3mpt</cx:pt>
          <cx:pt idx="64">3mpt</cx:pt>
          <cx:pt idx="65">3mpt</cx:pt>
          <cx:pt idx="66">3mpt</cx:pt>
          <cx:pt idx="67">3mpt</cx:pt>
        </cx:lvl>
      </cx:strDim>
      <cx:numDim type="val">
        <cx:f>'[ホットタブデータ解析2019ONKI.xlsx]血液像 ONKI (E)'!$G$91:$G$158</cx:f>
        <cx:lvl ptCount="68" formatCode="0.00">
          <cx:pt idx="0">0.95454545454545459</cx:pt>
          <cx:pt idx="1">1.5</cx:pt>
          <cx:pt idx="2">0.88</cx:pt>
          <cx:pt idx="3">2.3333333333333335</cx:pt>
          <cx:pt idx="4">1.8400000000000001</cx:pt>
          <cx:pt idx="5">2.5185185185185186</cx:pt>
          <cx:pt idx="6">2.4814814814814814</cx:pt>
          <cx:pt idx="7">1.0714285714285714</cx:pt>
          <cx:pt idx="8">2.625</cx:pt>
          <cx:pt idx="9">0.70909090909090911</cx:pt>
          <cx:pt idx="10">2.9545454545454546</cx:pt>
          <cx:pt idx="11">1.7941176470588236</cx:pt>
          <cx:pt idx="12">3.5499999999999998</cx:pt>
          <cx:pt idx="13">1.8387096774193548</cx:pt>
          <cx:pt idx="14">0.83333333333333337</cx:pt>
          <cx:pt idx="15">1.3846153846153846</cx:pt>
          <cx:pt idx="16">1.0714285714285714</cx:pt>
          <cx:pt idx="17">1.0909090909090908</cx:pt>
          <cx:pt idx="18">2.1724137931034484</cx:pt>
          <cx:pt idx="19">1.4864864864864864</cx:pt>
          <cx:pt idx="20">1.8275862068965518</cx:pt>
          <cx:pt idx="21">2.0357142857142856</cx:pt>
          <cx:pt idx="22">1.7352941176470589</cx:pt>
          <cx:pt idx="23">1.5714285714285714</cx:pt>
          <cx:pt idx="24">2.8181818181818183</cx:pt>
          <cx:pt idx="25">1.7878787878787878</cx:pt>
          <cx:pt idx="26">1.0454545454545454</cx:pt>
          <cx:pt idx="27">2</cx:pt>
          <cx:pt idx="28">1.2749999999999999</cx:pt>
          <cx:pt idx="29">1.5</cx:pt>
          <cx:pt idx="30">1.875</cx:pt>
          <cx:pt idx="31">1.5</cx:pt>
          <cx:pt idx="32">2.1379310344827585</cx:pt>
          <cx:pt idx="33">1.8387096774193548</cx:pt>
          <cx:pt idx="34">1.5</cx:pt>
          <cx:pt idx="35">1.7352941176470589</cx:pt>
          <cx:pt idx="36">2.2333333333333334</cx:pt>
          <cx:pt idx="37">1.7931034482758621</cx:pt>
          <cx:pt idx="38">1.5757575757575757</cx:pt>
          <cx:pt idx="39">2.6923076923076925</cx:pt>
          <cx:pt idx="40">1.935483870967742</cx:pt>
          <cx:pt idx="41">1.5555555555555556</cx:pt>
          <cx:pt idx="42">1.7741935483870968</cx:pt>
          <cx:pt idx="43">1.1395348837209303</cx:pt>
          <cx:pt idx="44">1.75</cx:pt>
          <cx:pt idx="45">1.0465116279069768</cx:pt>
          <cx:pt idx="46">1.6285714285714286</cx:pt>
          <cx:pt idx="47">2.0689655172413794</cx:pt>
          <cx:pt idx="48">1.6571428571428573</cx:pt>
          <cx:pt idx="49">1</cx:pt>
          <cx:pt idx="50">1.358974358974359</cx:pt>
          <cx:pt idx="51">0.95833333333333337</cx:pt>
          <cx:pt idx="52">2.7083333333333335</cx:pt>
          <cx:pt idx="53">1.5555555555555556</cx:pt>
          <cx:pt idx="54">2.1333333333333333</cx:pt>
          <cx:pt idx="55">2</cx:pt>
          <cx:pt idx="56">1.903225806451613</cx:pt>
          <cx:pt idx="57">1.4864864864864864</cx:pt>
          <cx:pt idx="58">2.4814814814814814</cx:pt>
          <cx:pt idx="59">1.5277777777777777</cx:pt>
          <cx:pt idx="60">0.69811320754716977</cx:pt>
          <cx:pt idx="61">1.6857142857142857</cx:pt>
          <cx:pt idx="62">0.89795918367346939</cx:pt>
          <cx:pt idx="63">1.1860465116279071</cx:pt>
          <cx:pt idx="64">1.84375</cx:pt>
          <cx:pt idx="65">1.368421052631579</cx:pt>
          <cx:pt idx="66">1.0222222222222221</cx:pt>
          <cx:pt idx="67">1.4473684210526316</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N/L ratio*</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70846330-AB8B-4421-B8CD-55D4FB38CC6B}">
          <cx:tx>
            <cx:txData>
              <cx:f>'[ホットタブデータ解析2019ONKI.xlsx]血液像 ONKI (E)'!$G$90</cx:f>
              <cx:v>N/L比</cx:v>
            </cx:txData>
          </cx:tx>
          <cx:spPr>
            <a:solidFill>
              <a:schemeClr val="accent1"/>
            </a:solidFill>
          </cx:spPr>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4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400"/>
          </a:p>
        </cx:txPr>
      </cx:axis>
      <cx:axis id="1">
        <cx:valScaling max="5" min="0"/>
        <cx:tickLabels/>
        <cx:numFmt formatCode="0.0" sourceLinked="0"/>
        <cx:txPr>
          <a:bodyPr vertOverflow="overflow" horzOverflow="overflow" wrap="square" lIns="0" tIns="0" rIns="0" bIns="0"/>
          <a:lstStyle/>
          <a:p>
            <a:pPr algn="ctr" rtl="0">
              <a:defRPr sz="14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400"/>
          </a:p>
        </cx:txPr>
      </cx:axis>
    </cx:plotArea>
  </cx:chart>
</cx:chartSpace>
</file>

<file path=ppt/charts/chartEx2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'[自律神経 (奴久妻智代子 の競合コピー 2019-04-23).xlsx]FIG'!$D$31:$D$48</cx:f>
        <cx:lvl ptCount="18">
          <cx:pt idx="0">1st</cx:pt>
          <cx:pt idx="1">1st</cx:pt>
          <cx:pt idx="2">1st</cx:pt>
          <cx:pt idx="3">1st</cx:pt>
          <cx:pt idx="4">1st</cx:pt>
          <cx:pt idx="5">1st</cx:pt>
          <cx:pt idx="6">1st</cx:pt>
          <cx:pt idx="7">1st</cx:pt>
          <cx:pt idx="8">1st</cx:pt>
          <cx:pt idx="9">10th</cx:pt>
          <cx:pt idx="10">10th</cx:pt>
          <cx:pt idx="11">10th</cx:pt>
          <cx:pt idx="12">10th</cx:pt>
          <cx:pt idx="13">10th</cx:pt>
          <cx:pt idx="14">10th</cx:pt>
          <cx:pt idx="15">10th</cx:pt>
          <cx:pt idx="16">10th</cx:pt>
          <cx:pt idx="17">10th</cx:pt>
        </cx:lvl>
      </cx:strDim>
      <cx:numDim type="val">
        <cx:f>'[自律神経 (奴久妻智代子 の競合コピー 2019-04-23).xlsx]FIG'!$E$31:$E$48</cx:f>
        <cx:lvl ptCount="18" formatCode="G/標準">
          <cx:pt idx="0">213.90000000000001</cx:pt>
          <cx:pt idx="1">361.30000000000001</cx:pt>
          <cx:pt idx="2">289.5</cx:pt>
          <cx:pt idx="3">146.5</cx:pt>
          <cx:pt idx="4">170.09999999999999</cx:pt>
          <cx:pt idx="5">247</cx:pt>
          <cx:pt idx="6">1.4509803921568629</cx:pt>
          <cx:pt idx="7">147</cx:pt>
          <cx:pt idx="8">301.80000000000001</cx:pt>
          <cx:pt idx="9">264.39999999999998</cx:pt>
          <cx:pt idx="10">430.80000000000001</cx:pt>
          <cx:pt idx="11">292.39999999999998</cx:pt>
          <cx:pt idx="12">433.80000000000001</cx:pt>
          <cx:pt idx="13">203.5</cx:pt>
          <cx:pt idx="14">373.80000000000001</cx:pt>
          <cx:pt idx="15">373.89999999999998</cx:pt>
          <cx:pt idx="16">375.80000000000001</cx:pt>
          <cx:pt idx="17">561.79999999999995</cx:pt>
        </cx:lvl>
      </cx:numDim>
    </cx:data>
  </cx:chartData>
  <cx:chart>
    <cx:title pos="t" align="ctr" overlay="0">
      <cx:tx>
        <cx:rich>
          <a:bodyPr vertOverflow="overflow" horzOverflow="overflow" wrap="square" lIns="0" tIns="0" rIns="0" bIns="0"/>
          <a:lstStyle/>
          <a:p>
            <a:pPr algn="ctr" rtl="0">
              <a:defRPr sz="2000" b="0">
                <a:solidFill>
                  <a:srgbClr val="595959"/>
                </a:solidFill>
                <a:latin typeface="Calibri" panose="020F0502020204030204" pitchFamily="34" charset="0"/>
                <a:ea typeface="Calibri" panose="020F0502020204030204" pitchFamily="34" charset="0"/>
                <a:cs typeface="Calibri" panose="020F0502020204030204" pitchFamily="34" charset="0"/>
              </a:defRPr>
            </a:pPr>
            <a:r>
              <a:rPr lang="en-US" altLang="ja-JP" sz="2000" dirty="0"/>
              <a:t>Total power</a:t>
            </a:r>
            <a:endParaRPr lang="ja-JP" altLang="en-US" sz="2000" dirty="0"/>
          </a:p>
        </cx:rich>
      </cx:tx>
    </cx:title>
    <cx:plotArea>
      <cx:plotAreaRegion>
        <cx:series layoutId="boxWhisker" uniqueId="{E9FB7A5B-26EB-4EBF-BE90-6FEA51AC1352}">
          <cx:tx>
            <cx:txData>
              <cx:f>'[自律神経 (奴久妻智代子 の競合コピー 2019-04-23).xlsx]FIG'!$E$30</cx:f>
              <cx:v>TP</cx:v>
            </cx:txData>
          </cx:tx>
          <cx:dataId val="0"/>
          <cx:layoutPr>
            <cx:visibility meanLine="0" meanMarker="1" nonoutliers="0" outliers="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ja-JP" altLang="en-US" sz="1600"/>
          </a:p>
        </cx:txPr>
      </cx:axis>
      <cx:axis id="1">
        <cx:valScaling/>
        <cx:tickLabels/>
        <cx:txPr>
          <a:bodyPr vertOverflow="overflow" horzOverflow="overflow" wrap="square" lIns="0" tIns="0" rIns="0" bIns="0"/>
          <a:lstStyle/>
          <a:p>
            <a:pPr algn="ctr" rtl="0">
              <a:defRPr sz="16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ja-JP" altLang="en-US" sz="1600"/>
          </a:p>
        </cx:txPr>
      </cx:axis>
    </cx:plotArea>
  </cx:chart>
  <cx:clrMapOvr bg1="lt1" tx1="dk1" bg2="lt2" tx2="dk2" accent1="accent1" accent2="accent2" accent3="accent3" accent4="accent4" accent5="accent5" accent6="accent6" hlink="hlink" folHlink="folHlink"/>
</cx:chartSpace>
</file>

<file path=ppt/charts/chartEx2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'[自律神経 (奴久妻智代子 の競合コピー 2019-04-23).xlsx]FIG'!$D$31:$D$48</cx:f>
        <cx:lvl ptCount="18">
          <cx:pt idx="0">1st</cx:pt>
          <cx:pt idx="1">1st</cx:pt>
          <cx:pt idx="2">1st</cx:pt>
          <cx:pt idx="3">1st</cx:pt>
          <cx:pt idx="4">1st</cx:pt>
          <cx:pt idx="5">1st</cx:pt>
          <cx:pt idx="6">1st</cx:pt>
          <cx:pt idx="7">1st</cx:pt>
          <cx:pt idx="8">1st</cx:pt>
          <cx:pt idx="9">10th</cx:pt>
          <cx:pt idx="10">10th</cx:pt>
          <cx:pt idx="11">10th</cx:pt>
          <cx:pt idx="12">10th</cx:pt>
          <cx:pt idx="13">10th</cx:pt>
          <cx:pt idx="14">10th</cx:pt>
          <cx:pt idx="15">10th</cx:pt>
          <cx:pt idx="16">10th</cx:pt>
          <cx:pt idx="17">10th</cx:pt>
        </cx:lvl>
      </cx:strDim>
      <cx:numDim type="val">
        <cx:f>'[自律神経 (奴久妻智代子 の競合コピー 2019-04-23).xlsx]FIG'!$F$31:$F$48</cx:f>
        <cx:lvl ptCount="18" formatCode="G/標準">
          <cx:pt idx="0">1.9498525073746311</cx:pt>
          <cx:pt idx="1">2.6764705882352939</cx:pt>
          <cx:pt idx="2">1.5839793281653745</cx:pt>
          <cx:pt idx="3">1.3255813953488371</cx:pt>
          <cx:pt idx="4">0.68067226890756305</cx:pt>
          <cx:pt idx="5">0.71232876712328774</cx:pt>
          <cx:pt idx="6">0.68067226890756305</cx:pt>
          <cx:pt idx="7">0.40056022408963582</cx:pt>
          <cx:pt idx="8">4.4644808743169406</cx:pt>
          <cx:pt idx="9">1.6109660574412534</cx:pt>
          <cx:pt idx="10">0.77619893428063957</cx:pt>
          <cx:pt idx="11">0.79533213644524225</cx:pt>
          <cx:pt idx="12">1.2222222222222223</cx:pt>
          <cx:pt idx="13">0.4044943820224719</cx:pt>
          <cx:pt idx="14">0.42450142450142447</cx:pt>
          <cx:pt idx="15">1.0964360587002095</cx:pt>
          <cx:pt idx="16">0.23456790123456789</cx:pt>
          <cx:pt idx="17">0.59999999999999998</cx:pt>
        </cx:lvl>
      </cx:numDim>
    </cx:data>
  </cx:chartData>
  <cx:chart>
    <cx:title pos="t" align="ctr" overlay="0">
      <cx:tx>
        <cx:rich>
          <a:bodyPr vertOverflow="overflow" horzOverflow="overflow" wrap="square" lIns="0" tIns="0" rIns="0" bIns="0"/>
          <a:lstStyle/>
          <a:p>
            <a:pPr algn="ctr" rtl="0">
              <a:defRPr sz="2000" b="0">
                <a:solidFill>
                  <a:srgbClr val="595959"/>
                </a:solidFill>
                <a:latin typeface="Calibri" panose="020F0502020204030204" pitchFamily="34" charset="0"/>
                <a:ea typeface="Calibri" panose="020F0502020204030204" pitchFamily="34" charset="0"/>
                <a:cs typeface="Calibri" panose="020F0502020204030204" pitchFamily="34" charset="0"/>
              </a:defRPr>
            </a:pPr>
            <a:r>
              <a:rPr lang="en-US" altLang="ja-JP" sz="2000" dirty="0"/>
              <a:t>LF/HF</a:t>
            </a:r>
            <a:endParaRPr lang="ja-JP" altLang="en-US" sz="2000" dirty="0"/>
          </a:p>
        </cx:rich>
      </cx:tx>
    </cx:title>
    <cx:plotArea>
      <cx:plotAreaRegion>
        <cx:series layoutId="boxWhisker" uniqueId="{AE26349F-EB7A-4574-810A-69992C11A5F3}">
          <cx:tx>
            <cx:txData>
              <cx:f>'[自律神経 (奴久妻智代子 の競合コピー 2019-04-23).xlsx]FIG'!$F$30</cx:f>
              <cx:v>LF/HF</cx:v>
            </cx:txData>
          </cx:tx>
          <cx:dataId val="0"/>
          <cx:layoutPr>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ja-JP" altLang="en-US" sz="1600"/>
          </a:p>
        </cx:txPr>
      </cx:axis>
      <cx:axis id="1">
        <cx:valScaling/>
        <cx:tickLabels/>
        <cx:txPr>
          <a:bodyPr vertOverflow="overflow" horzOverflow="overflow" wrap="square" lIns="0" tIns="0" rIns="0" bIns="0"/>
          <a:lstStyle/>
          <a:p>
            <a:pPr algn="ctr" rtl="0">
              <a:defRPr sz="16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ja-JP" altLang="en-US" sz="1600"/>
          </a:p>
        </cx:txPr>
      </cx:axis>
    </cx:plotArea>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'[ホットタブデータ解析2019ONKI.xlsx]身体計測 (ONKI) (E)'!$B$92:$B$167</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'[ホットタブデータ解析2019ONKI.xlsx]身体計測 (ONKI) (E)'!$E$92:$E$167</cx:f>
        <cx:lvl ptCount="76" formatCode="G/標準">
          <cx:pt idx="0">123</cx:pt>
          <cx:pt idx="1">150</cx:pt>
          <cx:pt idx="2">109</cx:pt>
          <cx:pt idx="3">120</cx:pt>
          <cx:pt idx="4">123</cx:pt>
          <cx:pt idx="5">163</cx:pt>
          <cx:pt idx="6">110</cx:pt>
          <cx:pt idx="7">118</cx:pt>
          <cx:pt idx="8">99</cx:pt>
          <cx:pt idx="9">100</cx:pt>
          <cx:pt idx="10">122</cx:pt>
          <cx:pt idx="11">130</cx:pt>
          <cx:pt idx="12">104</cx:pt>
          <cx:pt idx="13">109</cx:pt>
          <cx:pt idx="14">101</cx:pt>
          <cx:pt idx="15">117</cx:pt>
          <cx:pt idx="16">128</cx:pt>
          <cx:pt idx="17">137</cx:pt>
          <cx:pt idx="18">113</cx:pt>
          <cx:pt idx="19">123</cx:pt>
          <cx:pt idx="20">141</cx:pt>
          <cx:pt idx="21">108</cx:pt>
          <cx:pt idx="22">127</cx:pt>
          <cx:pt idx="23">133</cx:pt>
          <cx:pt idx="24">159</cx:pt>
          <cx:pt idx="25">102</cx:pt>
          <cx:pt idx="26">119</cx:pt>
          <cx:pt idx="27">102</cx:pt>
          <cx:pt idx="28">112</cx:pt>
          <cx:pt idx="29">111</cx:pt>
          <cx:pt idx="30">116</cx:pt>
          <cx:pt idx="31">91</cx:pt>
          <cx:pt idx="32">110</cx:pt>
          <cx:pt idx="33">106</cx:pt>
          <cx:pt idx="34">98</cx:pt>
          <cx:pt idx="35">142</cx:pt>
          <cx:pt idx="36">131</cx:pt>
          <cx:pt idx="37">105</cx:pt>
          <cx:pt idx="38">113</cx:pt>
          <cx:pt idx="39">131</cx:pt>
          <cx:pt idx="40">101</cx:pt>
          <cx:pt idx="41">119</cx:pt>
          <cx:pt idx="42">114</cx:pt>
          <cx:pt idx="43">135</cx:pt>
          <cx:pt idx="44">110</cx:pt>
          <cx:pt idx="45">116</cx:pt>
          <cx:pt idx="46">96</cx:pt>
          <cx:pt idx="47">99</cx:pt>
          <cx:pt idx="48">126</cx:pt>
          <cx:pt idx="49">110</cx:pt>
          <cx:pt idx="50">93</cx:pt>
          <cx:pt idx="51">108</cx:pt>
          <cx:pt idx="52">94</cx:pt>
          <cx:pt idx="53">85</cx:pt>
          <cx:pt idx="54">140</cx:pt>
          <cx:pt idx="55">121</cx:pt>
          <cx:pt idx="56">119</cx:pt>
          <cx:pt idx="57">115</cx:pt>
          <cx:pt idx="58">112</cx:pt>
          <cx:pt idx="59">91</cx:pt>
          <cx:pt idx="60">113</cx:pt>
          <cx:pt idx="61">122</cx:pt>
          <cx:pt idx="62">130</cx:pt>
          <cx:pt idx="63">104</cx:pt>
          <cx:pt idx="64">104</cx:pt>
          <cx:pt idx="65">106</cx:pt>
          <cx:pt idx="66">118</cx:pt>
          <cx:pt idx="67">115</cx:pt>
          <cx:pt idx="68">127</cx:pt>
          <cx:pt idx="69">98</cx:pt>
          <cx:pt idx="70">112</cx:pt>
          <cx:pt idx="71">95</cx:pt>
          <cx:pt idx="72">109</cx:pt>
          <cx:pt idx="73">122</cx:pt>
          <cx:pt idx="74">104</cx:pt>
          <cx:pt idx="75">111</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UBP</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EF9174F7-50F0-45F4-B5B6-DF2B71963802}">
          <cx:spPr>
            <a:solidFill>
              <a:schemeClr val="accent2"/>
            </a:solidFill>
          </cx:spPr>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'[ホットタブデータ解析2019ONKI.xlsx]身体計測 (ONKI) (E)'!$B$92:$B$167</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'[ホットタブデータ解析2019ONKI.xlsx]身体計測 (ONKI) (E)'!$F$92:$F$167</cx:f>
        <cx:lvl ptCount="76" formatCode="G/標準">
          <cx:pt idx="0">72</cx:pt>
          <cx:pt idx="1">89</cx:pt>
          <cx:pt idx="2">62</cx:pt>
          <cx:pt idx="3">57</cx:pt>
          <cx:pt idx="4">78</cx:pt>
          <cx:pt idx="5">112</cx:pt>
          <cx:pt idx="6">72</cx:pt>
          <cx:pt idx="7">70</cx:pt>
          <cx:pt idx="8">62</cx:pt>
          <cx:pt idx="9">63</cx:pt>
          <cx:pt idx="10">69</cx:pt>
          <cx:pt idx="11">79</cx:pt>
          <cx:pt idx="12">68</cx:pt>
          <cx:pt idx="13">65</cx:pt>
          <cx:pt idx="14">64</cx:pt>
          <cx:pt idx="15">64</cx:pt>
          <cx:pt idx="16">81</cx:pt>
          <cx:pt idx="17">99</cx:pt>
          <cx:pt idx="18">76</cx:pt>
          <cx:pt idx="19">71</cx:pt>
          <cx:pt idx="20">85</cx:pt>
          <cx:pt idx="21">63</cx:pt>
          <cx:pt idx="22">80</cx:pt>
          <cx:pt idx="23">73</cx:pt>
          <cx:pt idx="24">106</cx:pt>
          <cx:pt idx="25">64</cx:pt>
          <cx:pt idx="26">56</cx:pt>
          <cx:pt idx="27">61</cx:pt>
          <cx:pt idx="28">72</cx:pt>
          <cx:pt idx="29">68</cx:pt>
          <cx:pt idx="30">65</cx:pt>
          <cx:pt idx="31">66</cx:pt>
          <cx:pt idx="32">60</cx:pt>
          <cx:pt idx="33">57</cx:pt>
          <cx:pt idx="34">52</cx:pt>
          <cx:pt idx="35">77</cx:pt>
          <cx:pt idx="36">87</cx:pt>
          <cx:pt idx="37">75</cx:pt>
          <cx:pt idx="38">69</cx:pt>
          <cx:pt idx="39">80</cx:pt>
          <cx:pt idx="40">59</cx:pt>
          <cx:pt idx="41">57</cx:pt>
          <cx:pt idx="42">69</cx:pt>
          <cx:pt idx="43">86</cx:pt>
          <cx:pt idx="44">69</cx:pt>
          <cx:pt idx="45">55</cx:pt>
          <cx:pt idx="46">68</cx:pt>
          <cx:pt idx="47">62</cx:pt>
          <cx:pt idx="48">69</cx:pt>
          <cx:pt idx="49">63</cx:pt>
          <cx:pt idx="50">53</cx:pt>
          <cx:pt idx="51">67</cx:pt>
          <cx:pt idx="52">58</cx:pt>
          <cx:pt idx="53">55</cx:pt>
          <cx:pt idx="54">73</cx:pt>
          <cx:pt idx="55">80</cx:pt>
          <cx:pt idx="56">78</cx:pt>
          <cx:pt idx="57">65</cx:pt>
          <cx:pt idx="58">76</cx:pt>
          <cx:pt idx="59">63</cx:pt>
          <cx:pt idx="60">63</cx:pt>
          <cx:pt idx="61">80</cx:pt>
          <cx:pt idx="62">91</cx:pt>
          <cx:pt idx="63">57</cx:pt>
          <cx:pt idx="64">58</cx:pt>
          <cx:pt idx="65">65</cx:pt>
          <cx:pt idx="66">66</cx:pt>
          <cx:pt idx="67">71</cx:pt>
          <cx:pt idx="68">75</cx:pt>
          <cx:pt idx="69">56</cx:pt>
          <cx:pt idx="70">56</cx:pt>
          <cx:pt idx="71">55</cx:pt>
          <cx:pt idx="72">65</cx:pt>
          <cx:pt idx="73">68</cx:pt>
          <cx:pt idx="74">86</cx:pt>
          <cx:pt idx="75">68</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LBP</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73CB44C3-054F-4552-A3F0-D484D4F6329E}">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max="180"/>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'[ホットタブデータ解析2019ONKI.xlsx]身体計測 (ONKI) (E)'!$B$92:$B$167</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'[ホットタブデータ解析2019ONKI.xlsx]身体計測 (ONKI) (E)'!$C$92:$C$167</cx:f>
        <cx:lvl ptCount="76" formatCode="0.0">
          <cx:pt idx="0">54</cx:pt>
          <cx:pt idx="1">62.899999999999999</cx:pt>
          <cx:pt idx="2">34.399999999999999</cx:pt>
          <cx:pt idx="3">51.100000000000001</cx:pt>
          <cx:pt idx="4">72</cx:pt>
          <cx:pt idx="5">64.799999999999997</cx:pt>
          <cx:pt idx="6">66.299999999999997</cx:pt>
          <cx:pt idx="7">49.600000000000001</cx:pt>
          <cx:pt idx="8">54.5</cx:pt>
          <cx:pt idx="9">49</cx:pt>
          <cx:pt idx="10">57.75</cx:pt>
          <cx:pt idx="11">68.099999999999994</cx:pt>
          <cx:pt idx="12">49.799999999999997</cx:pt>
          <cx:pt idx="13">47.399999999999999</cx:pt>
          <cx:pt idx="14">51.799999999999997</cx:pt>
          <cx:pt idx="15">53.899999999999999</cx:pt>
          <cx:pt idx="16">58.100000000000001</cx:pt>
          <cx:pt idx="17">61.799999999999997</cx:pt>
          <cx:pt idx="18">46</cx:pt>
          <cx:pt idx="19">52.299999999999997</cx:pt>
          <cx:pt idx="20">61.899999999999999</cx:pt>
          <cx:pt idx="21">33</cx:pt>
          <cx:pt idx="22">50.600000000000001</cx:pt>
          <cx:pt idx="23">71.799999999999997</cx:pt>
          <cx:pt idx="24">65</cx:pt>
          <cx:pt idx="25">68.5</cx:pt>
          <cx:pt idx="26">48.700000000000003</cx:pt>
          <cx:pt idx="27">53.399999999999999</cx:pt>
          <cx:pt idx="28">49.100000000000001</cx:pt>
          <cx:pt idx="29">57.899999999999999</cx:pt>
          <cx:pt idx="30">66.900000000000006</cx:pt>
          <cx:pt idx="31">49.700000000000003</cx:pt>
          <cx:pt idx="32">46.5</cx:pt>
          <cx:pt idx="33">53.100000000000001</cx:pt>
          <cx:pt idx="34">53.100000000000001</cx:pt>
          <cx:pt idx="35">58.799999999999997</cx:pt>
          <cx:pt idx="36">61.100000000000001</cx:pt>
          <cx:pt idx="37">45.700000000000003</cx:pt>
          <cx:pt idx="38">52.100000000000001</cx:pt>
          <cx:pt idx="39">59.899999999999999</cx:pt>
          <cx:pt idx="40">32.700000000000003</cx:pt>
          <cx:pt idx="41">51.399999999999999</cx:pt>
          <cx:pt idx="42">70.299999999999997</cx:pt>
          <cx:pt idx="43">64.799999999999997</cx:pt>
          <cx:pt idx="44">66.200000000000003</cx:pt>
          <cx:pt idx="45">49.399999999999999</cx:pt>
          <cx:pt idx="46">54.799999999999997</cx:pt>
          <cx:pt idx="47">49.5</cx:pt>
          <cx:pt idx="48">56.399999999999999</cx:pt>
          <cx:pt idx="49">66.799999999999997</cx:pt>
          <cx:pt idx="50">48.600000000000001</cx:pt>
          <cx:pt idx="51">46</cx:pt>
          <cx:pt idx="52">53.399999999999999</cx:pt>
          <cx:pt idx="53">52</cx:pt>
          <cx:pt idx="54">58.100000000000001</cx:pt>
          <cx:pt idx="55">61.299999999999997</cx:pt>
          <cx:pt idx="56">44.200000000000003</cx:pt>
          <cx:pt idx="57">52.600000000000001</cx:pt>
          <cx:pt idx="58">61.799999999999997</cx:pt>
          <cx:pt idx="59">31.600000000000001</cx:pt>
          <cx:pt idx="60">50.299999999999997</cx:pt>
          <cx:pt idx="61">70.5</cx:pt>
          <cx:pt idx="62">63.700000000000003</cx:pt>
          <cx:pt idx="63">65.900000000000006</cx:pt>
          <cx:pt idx="64">49.100000000000001</cx:pt>
          <cx:pt idx="65">55.5</cx:pt>
          <cx:pt idx="66">50.600000000000001</cx:pt>
          <cx:pt idx="67">57.200000000000003</cx:pt>
          <cx:pt idx="68">68.799999999999997</cx:pt>
          <cx:pt idx="69">49.600000000000001</cx:pt>
          <cx:pt idx="70">47.100000000000001</cx:pt>
          <cx:pt idx="71">52.600000000000001</cx:pt>
          <cx:pt idx="72">52.200000000000003</cx:pt>
          <cx:pt idx="73">57.700000000000003</cx:pt>
          <cx:pt idx="74">61.700000000000003</cx:pt>
          <cx:pt idx="75">44.799999999999997</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Body weight</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81A79251-15A3-4AA6-B1A5-2869218B5786}">
          <cx:spPr>
            <a:solidFill>
              <a:schemeClr val="accent2"/>
            </a:solidFill>
          </cx:spPr>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max="80" min="20"/>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6.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'[ホットタブデータ解析2019ONKI.xlsx]身体計測 (ONKI) (E)'!$B$92:$B$167</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'[ホットタブデータ解析2019ONKI.xlsx]身体計測 (ONKI) (E)'!$D$92:$D$167</cx:f>
        <cx:lvl ptCount="76" formatCode="0.0">
          <cx:pt idx="0">20.004082314576049</cx:pt>
          <cx:pt idx="1">24.509001700433753</cx:pt>
          <cx:pt idx="2">14.02732719066889</cx:pt>
          <cx:pt idx="3">17.807136514875058</cx:pt>
          <cx:pt idx="4">26.672109752768066</cx:pt>
          <cx:pt idx="5">24.63050442360818</cx:pt>
          <cx:pt idx="6">22.101296609401086</cx:pt>
          <cx:pt idx="7">18.9697512782591</cx:pt>
          <cx:pt idx="8">20.362444031300626</cx:pt>
          <cx:pt idx="9">19.045279569156904</cx:pt>
          <cx:pt idx="10">22.086756780634332</cx:pt>
          <cx:pt idx="11">25.757637650177241</cx:pt>
          <cx:pt idx="12">19.999325323964971</cx:pt>
          <cx:pt idx="13">19.780461911343465</cx:pt>
          <cx:pt idx="14">22.070502900694663</cx:pt>
          <cx:pt idx="15">20.487410315316065</cx:pt>
          <cx:pt idx="16">23.782536741153901</cx:pt>
          <cx:pt idx="17">22.921454332896666</cx:pt>
          <cx:pt idx="18">20.831484161732021</cx:pt>
          <cx:pt idx="19">19.374324167635692</cx:pt>
          <cx:pt idx="20">24.119351434926063</cx:pt>
          <cx:pt idx="21">13.456447595699808</cx:pt>
          <cx:pt idx="22">17.632898388506419</cx:pt>
          <cx:pt idx="23">26.598020559010376</cx:pt>
          <cx:pt idx="24">24.70652449898969</cx:pt>
          <cx:pt idx="25">22.83467296748076</cx:pt>
          <cx:pt idx="26">18.625542081677786</cx:pt>
          <cx:pt idx="27">19.951458922411991</cx:pt>
          <cx:pt idx="28">19.08414748664498</cx:pt>
          <cx:pt idx="29">22.14412498006455</cx:pt>
          <cx:pt idx="30">25.303758572641083</cx:pt>
          <cx:pt idx="31">19.959166036165847</cx:pt>
          <cx:pt idx="32">19.404883520621755</cx:pt>
          <cx:pt idx="33">22.624395830634878</cx:pt>
          <cx:pt idx="34">20.183330013790037</cx:pt>
          <cx:pt idx="35">24.069073328396719</cx:pt>
          <cx:pt idx="36">22.661826209384895</cx:pt>
          <cx:pt idx="37">20.69562665632942</cx:pt>
          <cx:pt idx="38">19.300234973878002</cx:pt>
          <cx:pt idx="39">23.340050903910683</cx:pt>
          <cx:pt idx="40">13.334116253920721</cx:pt>
          <cx:pt idx="41">17.911679390696243</cx:pt>
          <cx:pt idx="42">26.042351605827708</cx:pt>
          <cx:pt idx="43">24.63050442360818</cx:pt>
          <cx:pt idx="44">22.067961320397465</cx:pt>
          <cx:pt idx="45">18.893260345685473</cx:pt>
          <cx:pt idx="46">20.474530879179344</cx:pt>
          <cx:pt idx="47">19.239619156597282</cx:pt>
          <cx:pt idx="48">21.570442985762362</cx:pt>
          <cx:pt idx="49">25.265935316179732</cx:pt>
          <cx:pt idx="50">19.517413870375453</cx:pt>
          <cx:pt idx="51">19.196228859109695</cx:pt>
          <cx:pt idx="52">22.752217276005695</cx:pt>
          <cx:pt idx="53">19.765219599191752</cx:pt>
          <cx:pt idx="54">23.782536741153901</cx:pt>
          <cx:pt idx="55">22.736005673245398</cx:pt>
          <cx:pt idx="56">20.016339129316421</cx:pt>
          <cx:pt idx="57">19.485457958272224</cx:pt>
          <cx:pt idx="58">24.080386408375293</cx:pt>
          <cx:pt idx="59">12.885568000730727</cx:pt>
          <cx:pt idx="60">17.528355512685234</cx:pt>
          <cx:pt idx="61">26.116440799585398</cx:pt>
          <cx:pt idx="62">24.212394009009895</cx:pt>
          <cx:pt idx="63">21.967955453386601</cx:pt>
          <cx:pt idx="64">18.778523946825036</cx:pt>
          <cx:pt idx="65">20.736066857563024</cx:pt>
          <cx:pt idx="66">19.667166248966112</cx:pt>
          <cx:pt idx="67">21.876406716056863</cx:pt>
          <cx:pt idx="68">26.022400445406671</cx:pt>
          <cx:pt idx="69">19.919006748366719</cx:pt>
          <cx:pt idx="70">19.65526911443623</cx:pt>
          <cx:pt idx="71">22.411360088350182</cx:pt>
          <cx:pt idx="72">19.841239674573259</cx:pt>
          <cx:pt idx="73">23.61880154844372</cx:pt>
          <cx:pt idx="74">22.884364600966414</cx:pt>
          <cx:pt idx="75">20.288054140121616</cx:pt>
        </cx:lvl>
      </cx:numDim>
    </cx:data>
  </cx:chartData>
  <cx:chart>
    <cx:title pos="t" align="ctr" overlay="0">
      <cx:tx>
        <cx:rich>
          <a:bodyPr spcFirstLastPara="1" vertOverflow="ellipsis" horzOverflow="overflow" wrap="square" lIns="0" tIns="0" rIns="0" bIns="0" anchor="ctr" anchorCtr="1"/>
          <a:lstStyle/>
          <a:p>
            <a:pPr algn="ctr" rtl="0">
              <a:defRPr sz="2000"/>
            </a:pPr>
            <a:r>
              <a:rPr lang="en-US" altLang="ja-JP" sz="2000" b="0" i="0" u="none" strike="noStrike" baseline="0" dirty="0">
                <a:solidFill>
                  <a:prstClr val="black">
                    <a:lumMod val="65000"/>
                    <a:lumOff val="35000"/>
                  </a:prstClr>
                </a:solidFill>
                <a:latin typeface="Tw Cen MT"/>
                <a:ea typeface="HGPｺﾞｼｯｸE" panose="020B0900000000000000" pitchFamily="50" charset="-128"/>
              </a:rPr>
              <a:t>BMI</a:t>
            </a:r>
            <a:endParaRPr lang="ja-JP" altLang="en-US" sz="2000" b="0" i="0" u="none" strike="noStrike" baseline="0" dirty="0">
              <a:solidFill>
                <a:prstClr val="black">
                  <a:lumMod val="65000"/>
                  <a:lumOff val="35000"/>
                </a:prstClr>
              </a:solidFill>
              <a:latin typeface="Tw Cen MT"/>
              <a:ea typeface="HGPｺﾞｼｯｸE" panose="020B0900000000000000" pitchFamily="50" charset="-128"/>
            </a:endParaRPr>
          </a:p>
        </cx:rich>
      </cx:tx>
    </cx:title>
    <cx:plotArea>
      <cx:plotAreaRegion>
        <cx:series layoutId="boxWhisker" uniqueId="{C0AA1A69-6824-4F0A-B69E-12E461D0DDEF}">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min="5"/>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7.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'[ホットタブデータ解析2019ONKI.xlsx]スコア(ONKI) (E)'!$D$90:$D$165</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'[ホットタブデータ解析2019ONKI.xlsx]スコア(ONKI) (E)'!$F$90:$F$165</cx:f>
        <cx:lvl ptCount="76" formatCode="G/標準">
          <cx:pt idx="0">80</cx:pt>
          <cx:pt idx="1">100</cx:pt>
          <cx:pt idx="2">100</cx:pt>
          <cx:pt idx="3">60</cx:pt>
          <cx:pt idx="4">30</cx:pt>
          <cx:pt idx="5">100</cx:pt>
          <cx:pt idx="6">90</cx:pt>
          <cx:pt idx="7">75</cx:pt>
          <cx:pt idx="8">75</cx:pt>
          <cx:pt idx="9">100</cx:pt>
          <cx:pt idx="10">80</cx:pt>
          <cx:pt idx="11">70</cx:pt>
          <cx:pt idx="12">90</cx:pt>
          <cx:pt idx="13">80</cx:pt>
          <cx:pt idx="14">80</cx:pt>
          <cx:pt idx="15">80</cx:pt>
          <cx:pt idx="16">60</cx:pt>
          <cx:pt idx="17">100</cx:pt>
          <cx:pt idx="18">45</cx:pt>
          <cx:pt idx="19">50</cx:pt>
          <cx:pt idx="20">75</cx:pt>
          <cx:pt idx="21">70</cx:pt>
          <cx:pt idx="22">60</cx:pt>
          <cx:pt idx="23">0</cx:pt>
          <cx:pt idx="24">50</cx:pt>
          <cx:pt idx="25">95</cx:pt>
          <cx:pt idx="26">80</cx:pt>
          <cx:pt idx="27">70</cx:pt>
          <cx:pt idx="28">70</cx:pt>
          <cx:pt idx="29">60</cx:pt>
          <cx:pt idx="30">70</cx:pt>
          <cx:pt idx="31">80</cx:pt>
          <cx:pt idx="32">85</cx:pt>
          <cx:pt idx="33">80</cx:pt>
          <cx:pt idx="34">70</cx:pt>
          <cx:pt idx="35">60</cx:pt>
          <cx:pt idx="36">100</cx:pt>
          <cx:pt idx="37">70</cx:pt>
          <cx:pt idx="38">5</cx:pt>
          <cx:pt idx="39">55</cx:pt>
          <cx:pt idx="40">50</cx:pt>
          <cx:pt idx="41">50</cx:pt>
          <cx:pt idx="42">20</cx:pt>
          <cx:pt idx="43">25</cx:pt>
          <cx:pt idx="44">95</cx:pt>
          <cx:pt idx="45">70</cx:pt>
          <cx:pt idx="46">55</cx:pt>
          <cx:pt idx="47">0</cx:pt>
          <cx:pt idx="48">40</cx:pt>
          <cx:pt idx="49">70</cx:pt>
          <cx:pt idx="50">60</cx:pt>
          <cx:pt idx="51">35</cx:pt>
          <cx:pt idx="52">70</cx:pt>
          <cx:pt idx="53">40</cx:pt>
          <cx:pt idx="54">60</cx:pt>
          <cx:pt idx="55">0</cx:pt>
          <cx:pt idx="56">45</cx:pt>
          <cx:pt idx="57">10</cx:pt>
          <cx:pt idx="58">60</cx:pt>
          <cx:pt idx="59">20</cx:pt>
          <cx:pt idx="60">60</cx:pt>
          <cx:pt idx="61">0</cx:pt>
          <cx:pt idx="62">10</cx:pt>
          <cx:pt idx="63">30</cx:pt>
          <cx:pt idx="64">71</cx:pt>
          <cx:pt idx="65">55</cx:pt>
          <cx:pt idx="66">0</cx:pt>
          <cx:pt idx="67">20</cx:pt>
          <cx:pt idx="68">15</cx:pt>
          <cx:pt idx="69">55</cx:pt>
          <cx:pt idx="70">15</cx:pt>
          <cx:pt idx="71">60</cx:pt>
          <cx:pt idx="72">5</cx:pt>
          <cx:pt idx="73">50</cx:pt>
          <cx:pt idx="74">0</cx:pt>
          <cx:pt idx="75">30</cx:pt>
        </cx:lvl>
      </cx:numDim>
    </cx:data>
  </cx:chartData>
  <cx:chart>
    <cx:title pos="t" align="ctr" overlay="0">
      <cx:tx>
        <cx:rich>
          <a:bodyPr vertOverflow="overflow" horzOverflow="overflow" wrap="square" lIns="0" tIns="0" rIns="0" bIns="0"/>
          <a:lstStyle/>
          <a:p>
            <a:pPr algn="ctr" rtl="0">
              <a:defRPr sz="20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r>
              <a:rPr lang="en-US" altLang="ja-JP" sz="2000" dirty="0"/>
              <a:t>VAS scale</a:t>
            </a:r>
            <a:endParaRPr lang="ja-JP" altLang="en-US" sz="2000" dirty="0"/>
          </a:p>
        </cx:rich>
      </cx:tx>
    </cx:title>
    <cx:plotArea>
      <cx:plotAreaRegion>
        <cx:series layoutId="boxWhisker" uniqueId="{B3D31797-9A5D-465D-99DF-E83B0A1C3741}">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8.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'[ホットタブデータ解析2019ONKI.xlsx]スコア(ONKI) (E)'!$D$90:$D$165</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'[ホットタブデータ解析2019ONKI.xlsx]スコア(ONKI) (E)'!$E$90:$E$165</cx:f>
        <cx:lvl ptCount="76" formatCode="G/標準">
          <cx:pt idx="0">10</cx:pt>
          <cx:pt idx="1">21</cx:pt>
          <cx:pt idx="2">15</cx:pt>
          <cx:pt idx="3">9</cx:pt>
          <cx:pt idx="4">15</cx:pt>
          <cx:pt idx="5">15</cx:pt>
          <cx:pt idx="6">13</cx:pt>
          <cx:pt idx="7">13</cx:pt>
          <cx:pt idx="8">11</cx:pt>
          <cx:pt idx="9">15</cx:pt>
          <cx:pt idx="10">12</cx:pt>
          <cx:pt idx="11">11</cx:pt>
          <cx:pt idx="12">11</cx:pt>
          <cx:pt idx="13">17</cx:pt>
          <cx:pt idx="14">12</cx:pt>
          <cx:pt idx="15">19</cx:pt>
          <cx:pt idx="16">15</cx:pt>
          <cx:pt idx="17">18</cx:pt>
          <cx:pt idx="18">16</cx:pt>
          <cx:pt idx="19">4</cx:pt>
          <cx:pt idx="20">20</cx:pt>
          <cx:pt idx="21">15</cx:pt>
          <cx:pt idx="22">11</cx:pt>
          <cx:pt idx="23">19</cx:pt>
          <cx:pt idx="24">10</cx:pt>
          <cx:pt idx="25">15</cx:pt>
          <cx:pt idx="26">13</cx:pt>
          <cx:pt idx="27">12</cx:pt>
          <cx:pt idx="28">15</cx:pt>
          <cx:pt idx="29">12</cx:pt>
          <cx:pt idx="30">3</cx:pt>
          <cx:pt idx="31">10</cx:pt>
          <cx:pt idx="32">13</cx:pt>
          <cx:pt idx="33">12</cx:pt>
          <cx:pt idx="34">15</cx:pt>
          <cx:pt idx="35">10</cx:pt>
          <cx:pt idx="36">20</cx:pt>
          <cx:pt idx="37">16</cx:pt>
          <cx:pt idx="38">0</cx:pt>
          <cx:pt idx="39">19</cx:pt>
          <cx:pt idx="40">10</cx:pt>
          <cx:pt idx="41">15</cx:pt>
          <cx:pt idx="42">6</cx:pt>
          <cx:pt idx="43">11</cx:pt>
          <cx:pt idx="44">17</cx:pt>
          <cx:pt idx="45">14</cx:pt>
          <cx:pt idx="46">9</cx:pt>
          <cx:pt idx="47">5</cx:pt>
          <cx:pt idx="48">9</cx:pt>
          <cx:pt idx="49">9</cx:pt>
          <cx:pt idx="50">8</cx:pt>
          <cx:pt idx="51">8</cx:pt>
          <cx:pt idx="52">11</cx:pt>
          <cx:pt idx="53">14</cx:pt>
          <cx:pt idx="54">12</cx:pt>
          <cx:pt idx="55">10</cx:pt>
          <cx:pt idx="56">17</cx:pt>
          <cx:pt idx="57">0</cx:pt>
          <cx:pt idx="58">12</cx:pt>
          <cx:pt idx="59">7</cx:pt>
          <cx:pt idx="60">11</cx:pt>
          <cx:pt idx="61">0</cx:pt>
          <cx:pt idx="62">13</cx:pt>
          <cx:pt idx="63">14</cx:pt>
          <cx:pt idx="64">13</cx:pt>
          <cx:pt idx="65">8</cx:pt>
          <cx:pt idx="66">3</cx:pt>
          <cx:pt idx="67">2</cx:pt>
          <cx:pt idx="68">2</cx:pt>
          <cx:pt idx="69">7</cx:pt>
          <cx:pt idx="70">5</cx:pt>
          <cx:pt idx="71">11</cx:pt>
          <cx:pt idx="72">15</cx:pt>
          <cx:pt idx="73">9</cx:pt>
          <cx:pt idx="74">3</cx:pt>
          <cx:pt idx="75">11</cx:pt>
        </cx:lvl>
      </cx:numDim>
    </cx:data>
  </cx:chartData>
  <cx:chart>
    <cx:title pos="t" align="ctr" overlay="0">
      <cx:tx>
        <cx:rich>
          <a:bodyPr vertOverflow="overflow" horzOverflow="overflow" wrap="square" lIns="0" tIns="0" rIns="0" bIns="0"/>
          <a:lstStyle/>
          <a:p>
            <a:pPr algn="ctr" rtl="0">
              <a:defRPr sz="20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r>
              <a:rPr lang="en-US" altLang="ja-JP" sz="2000" dirty="0" err="1"/>
              <a:t>Hiesho</a:t>
            </a:r>
            <a:r>
              <a:rPr lang="en-US" altLang="ja-JP" sz="2000" dirty="0"/>
              <a:t> score</a:t>
            </a:r>
            <a:endParaRPr lang="ja-JP" altLang="en-US" sz="2000" dirty="0"/>
          </a:p>
        </cx:rich>
      </cx:tx>
    </cx:title>
    <cx:plotArea>
      <cx:plotAreaRegion>
        <cx:series layoutId="boxWhisker" uniqueId="{60F152B5-1452-4BD1-8499-B84C7AD8AC0E}">
          <cx:spPr>
            <a:solidFill>
              <a:schemeClr val="accent2"/>
            </a:solidFill>
          </cx:spPr>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hartEx9.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'[ホットタブデータ解析2019ONKI.xlsx]スコア(ONKI) (E)'!$D$90:$D$165</cx:f>
        <cx:lvl ptCount="76">
          <cx:pt idx="0">pre</cx:pt>
          <cx:pt idx="1">pre</cx:pt>
          <cx:pt idx="2">pre</cx:pt>
          <cx:pt idx="3">pre</cx:pt>
          <cx:pt idx="4">pre</cx:pt>
          <cx:pt idx="5">pre</cx:pt>
          <cx:pt idx="6">pre</cx:pt>
          <cx:pt idx="7">pre</cx:pt>
          <cx:pt idx="8">pre</cx:pt>
          <cx:pt idx="9">pre</cx:pt>
          <cx:pt idx="10">pre</cx:pt>
          <cx:pt idx="11">pre</cx:pt>
          <cx:pt idx="12">pre</cx:pt>
          <cx:pt idx="13">pre</cx:pt>
          <cx:pt idx="14">pre</cx:pt>
          <cx:pt idx="15">pre</cx:pt>
          <cx:pt idx="16">pre</cx:pt>
          <cx:pt idx="17">pre</cx:pt>
          <cx:pt idx="18">pre</cx:pt>
          <cx:pt idx="19">1mpt</cx:pt>
          <cx:pt idx="20">1mpt</cx:pt>
          <cx:pt idx="21">1mpt</cx:pt>
          <cx:pt idx="22">1mpt</cx:pt>
          <cx:pt idx="23">1mpt</cx:pt>
          <cx:pt idx="24">1mpt</cx:pt>
          <cx:pt idx="25">1mpt</cx:pt>
          <cx:pt idx="26">1mpt</cx:pt>
          <cx:pt idx="27">1mpt</cx:pt>
          <cx:pt idx="28">1mpt</cx:pt>
          <cx:pt idx="29">1mpt</cx:pt>
          <cx:pt idx="30">1mpt</cx:pt>
          <cx:pt idx="31">1mpt</cx:pt>
          <cx:pt idx="32">1mpt</cx:pt>
          <cx:pt idx="33">1mpt</cx:pt>
          <cx:pt idx="34">1mpt</cx:pt>
          <cx:pt idx="35">1mpt</cx:pt>
          <cx:pt idx="36">1mpt</cx:pt>
          <cx:pt idx="37">1mpt</cx:pt>
          <cx:pt idx="38">2mpt</cx:pt>
          <cx:pt idx="39">2mpt</cx:pt>
          <cx:pt idx="40">2mpt</cx:pt>
          <cx:pt idx="41">2mpt</cx:pt>
          <cx:pt idx="42">2mpt</cx:pt>
          <cx:pt idx="43">2mpt</cx:pt>
          <cx:pt idx="44">2mpt</cx:pt>
          <cx:pt idx="45">2mpt</cx:pt>
          <cx:pt idx="46">2mpt</cx:pt>
          <cx:pt idx="47">2mpt</cx:pt>
          <cx:pt idx="48">2mpt</cx:pt>
          <cx:pt idx="49">2mpt</cx:pt>
          <cx:pt idx="50">2mpt</cx:pt>
          <cx:pt idx="51">2mpt</cx:pt>
          <cx:pt idx="52">2mpt</cx:pt>
          <cx:pt idx="53">2mpt</cx:pt>
          <cx:pt idx="54">2mpt</cx:pt>
          <cx:pt idx="55">2mpt</cx:pt>
          <cx:pt idx="56">2mpt</cx:pt>
          <cx:pt idx="57">3mpt</cx:pt>
          <cx:pt idx="58">3mpt</cx:pt>
          <cx:pt idx="59">3mpt</cx:pt>
          <cx:pt idx="60">3mpt</cx:pt>
          <cx:pt idx="61">3mpt</cx:pt>
          <cx:pt idx="62">3mpt</cx:pt>
          <cx:pt idx="63">3mpt</cx:pt>
          <cx:pt idx="64">3mpt</cx:pt>
          <cx:pt idx="65">3mpt</cx:pt>
          <cx:pt idx="66">3mpt</cx:pt>
          <cx:pt idx="67">3mpt</cx:pt>
          <cx:pt idx="68">3mpt</cx:pt>
          <cx:pt idx="69">3mpt</cx:pt>
          <cx:pt idx="70">3mpt</cx:pt>
          <cx:pt idx="71">3mpt</cx:pt>
          <cx:pt idx="72">3mpt</cx:pt>
          <cx:pt idx="73">3mpt</cx:pt>
          <cx:pt idx="74">3mpt</cx:pt>
          <cx:pt idx="75">3mpt</cx:pt>
        </cx:lvl>
      </cx:strDim>
      <cx:numDim type="val">
        <cx:f>'[ホットタブデータ解析2019ONKI.xlsx]スコア(ONKI) (E)'!$G$90:$G$165</cx:f>
        <cx:lvl ptCount="76" formatCode="G/標準">
          <cx:pt idx="0">2</cx:pt>
          <cx:pt idx="1">11</cx:pt>
          <cx:pt idx="2">7</cx:pt>
          <cx:pt idx="3">4</cx:pt>
          <cx:pt idx="4">5</cx:pt>
          <cx:pt idx="5">8</cx:pt>
          <cx:pt idx="6">7</cx:pt>
          <cx:pt idx="7">14</cx:pt>
          <cx:pt idx="8">3</cx:pt>
          <cx:pt idx="9">1</cx:pt>
          <cx:pt idx="10">6</cx:pt>
          <cx:pt idx="11">5</cx:pt>
          <cx:pt idx="12">6</cx:pt>
          <cx:pt idx="13">8</cx:pt>
          <cx:pt idx="14">8</cx:pt>
          <cx:pt idx="15">8</cx:pt>
          <cx:pt idx="16">3</cx:pt>
          <cx:pt idx="17">7</cx:pt>
          <cx:pt idx="18">8</cx:pt>
          <cx:pt idx="19">3</cx:pt>
          <cx:pt idx="20">10</cx:pt>
          <cx:pt idx="21">2</cx:pt>
          <cx:pt idx="22">6</cx:pt>
          <cx:pt idx="23">4</cx:pt>
          <cx:pt idx="24">4</cx:pt>
          <cx:pt idx="25">6</cx:pt>
          <cx:pt idx="26">15</cx:pt>
          <cx:pt idx="27">3</cx:pt>
          <cx:pt idx="28">1</cx:pt>
          <cx:pt idx="29">4</cx:pt>
          <cx:pt idx="30">5</cx:pt>
          <cx:pt idx="31">4</cx:pt>
          <cx:pt idx="32">7</cx:pt>
          <cx:pt idx="33">7</cx:pt>
          <cx:pt idx="34">6</cx:pt>
          <cx:pt idx="35">5</cx:pt>
          <cx:pt idx="36">4</cx:pt>
          <cx:pt idx="37">5</cx:pt>
          <cx:pt idx="38">1</cx:pt>
          <cx:pt idx="39">10</cx:pt>
          <cx:pt idx="40">5</cx:pt>
          <cx:pt idx="41">10</cx:pt>
          <cx:pt idx="42">2</cx:pt>
          <cx:pt idx="43">4</cx:pt>
          <cx:pt idx="44">8</cx:pt>
          <cx:pt idx="45">14</cx:pt>
          <cx:pt idx="46">4</cx:pt>
          <cx:pt idx="47">2</cx:pt>
          <cx:pt idx="48">4</cx:pt>
          <cx:pt idx="49">4</cx:pt>
          <cx:pt idx="50">2</cx:pt>
          <cx:pt idx="51">6</cx:pt>
          <cx:pt idx="52">8</cx:pt>
          <cx:pt idx="53">6</cx:pt>
          <cx:pt idx="54">10</cx:pt>
          <cx:pt idx="55">3</cx:pt>
          <cx:pt idx="56">7</cx:pt>
          <cx:pt idx="57">1</cx:pt>
          <cx:pt idx="58">7</cx:pt>
          <cx:pt idx="59">2</cx:pt>
          <cx:pt idx="60">10</cx:pt>
          <cx:pt idx="61">0</cx:pt>
          <cx:pt idx="62">3</cx:pt>
          <cx:pt idx="63">4</cx:pt>
          <cx:pt idx="64">13</cx:pt>
          <cx:pt idx="65">3</cx:pt>
          <cx:pt idx="66">1</cx:pt>
          <cx:pt idx="67">3</cx:pt>
          <cx:pt idx="68">2</cx:pt>
          <cx:pt idx="69">1</cx:pt>
          <cx:pt idx="70">6</cx:pt>
          <cx:pt idx="71">7</cx:pt>
          <cx:pt idx="72">5</cx:pt>
          <cx:pt idx="73">7</cx:pt>
          <cx:pt idx="74">1</cx:pt>
          <cx:pt idx="75">7</cx:pt>
        </cx:lvl>
      </cx:numDim>
    </cx:data>
  </cx:chartData>
  <cx:chart>
    <cx:title pos="t" align="ctr" overlay="0">
      <cx:tx>
        <cx:rich>
          <a:bodyPr vertOverflow="overflow" horzOverflow="overflow" wrap="square" lIns="0" tIns="0" rIns="0" bIns="0"/>
          <a:lstStyle/>
          <a:p>
            <a:pPr algn="ctr" rtl="0">
              <a:defRPr sz="20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r>
              <a:rPr lang="en-US" altLang="ja-JP" sz="2000" dirty="0"/>
              <a:t>Sleep score</a:t>
            </a:r>
            <a:endParaRPr lang="ja-JP" altLang="en-US" sz="2000" dirty="0"/>
          </a:p>
        </cx:rich>
      </cx:tx>
    </cx:title>
    <cx:plotArea>
      <cx:plotAreaRegion>
        <cx:series layoutId="boxWhisker" uniqueId="{D8AB42D1-8961-4685-84B5-AC81C71CD253}">
          <cx:spPr>
            <a:solidFill>
              <a:schemeClr val="accent2"/>
            </a:solidFill>
          </cx:spPr>
          <cx:dataId val="0"/>
          <cx:layoutPr>
            <cx:visibility meanLine="1"/>
            <cx:statistics quartileMethod="exclusive"/>
          </cx:layoutPr>
        </cx:series>
      </cx:plotAreaRegion>
      <cx:axis id="0">
        <cx:catScaling gapWidth="1"/>
        <cx:tickLabels/>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axis id="1">
        <cx:valScaling max="20"/>
        <cx:tickLabels/>
        <cx:numFmt formatCode="0" sourceLinked="0"/>
        <cx:txPr>
          <a:bodyPr vertOverflow="overflow" horzOverflow="overflow" wrap="square" lIns="0" tIns="0" rIns="0" bIns="0"/>
          <a:lstStyle/>
          <a:p>
            <a:pPr algn="ctr" rtl="0">
              <a:defRPr sz="1600" b="0">
                <a:solidFill>
                  <a:srgbClr val="595959"/>
                </a:solidFill>
                <a:latin typeface="Tw Cen MT" panose="020B0602020104020603" pitchFamily="34" charset="0"/>
                <a:ea typeface="Tw Cen MT" panose="020B0602020104020603" pitchFamily="34" charset="0"/>
                <a:cs typeface="Tw Cen MT" panose="020B0602020104020603" pitchFamily="34" charset="0"/>
              </a:defRPr>
            </a:pPr>
            <a:endParaRPr lang="ja-JP" altLang="en-US" sz="1600"/>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373">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8.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9.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0.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3.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359F2948-E14E-42EA-8EEF-ECDA997EE38E}" type="datetimeFigureOut">
              <a:rPr kumimoji="1" lang="ja-JP" altLang="en-US" smtClean="0"/>
              <a:t>2020/7/9</a:t>
            </a:fld>
            <a:endParaRPr kumimoji="1" lang="ja-JP" altLang="en-US"/>
          </a:p>
        </p:txBody>
      </p:sp>
      <p:sp>
        <p:nvSpPr>
          <p:cNvPr id="4" name="フッター プレースホルダー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0AF20252-D62B-482B-B357-E9924A3CEBDE}" type="slidenum">
              <a:rPr kumimoji="1" lang="ja-JP" altLang="en-US" smtClean="0"/>
              <a:t>‹#›</a:t>
            </a:fld>
            <a:endParaRPr kumimoji="1" lang="ja-JP" altLang="en-US"/>
          </a:p>
        </p:txBody>
      </p:sp>
    </p:spTree>
    <p:extLst>
      <p:ext uri="{BB962C8B-B14F-4D97-AF65-F5344CB8AC3E}">
        <p14:creationId xmlns:p14="http://schemas.microsoft.com/office/powerpoint/2010/main" val="1095272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1DFA0F4F-99E2-4E6E-BBD6-EB07EA38BC75}" type="datetimeFigureOut">
              <a:rPr kumimoji="1" lang="ja-JP" altLang="en-US" smtClean="0"/>
              <a:t>2020/7/9</a:t>
            </a:fld>
            <a:endParaRPr kumimoji="1" lang="ja-JP" altLang="en-US"/>
          </a:p>
        </p:txBody>
      </p:sp>
      <p:sp>
        <p:nvSpPr>
          <p:cNvPr id="4" name="スライド イメージ プレースホルダー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43B68E91-4751-4625-B994-D92ADE8212E6}" type="slidenum">
              <a:rPr kumimoji="1" lang="ja-JP" altLang="en-US" smtClean="0"/>
              <a:t>‹#›</a:t>
            </a:fld>
            <a:endParaRPr kumimoji="1" lang="ja-JP" altLang="en-US"/>
          </a:p>
        </p:txBody>
      </p:sp>
    </p:spTree>
    <p:extLst>
      <p:ext uri="{BB962C8B-B14F-4D97-AF65-F5344CB8AC3E}">
        <p14:creationId xmlns:p14="http://schemas.microsoft.com/office/powerpoint/2010/main" val="390843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5BB1B90-43F8-4498-A56F-A059D65BEF91}" type="slidenum">
              <a:rPr kumimoji="1" lang="ja-JP" altLang="en-US" smtClean="0"/>
              <a:t>1</a:t>
            </a:fld>
            <a:endParaRPr kumimoji="1" lang="ja-JP" altLang="en-US"/>
          </a:p>
        </p:txBody>
      </p:sp>
    </p:spTree>
    <p:extLst>
      <p:ext uri="{BB962C8B-B14F-4D97-AF65-F5344CB8AC3E}">
        <p14:creationId xmlns:p14="http://schemas.microsoft.com/office/powerpoint/2010/main" val="1251768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冷え性スコアは寺澤変法を参考に</a:t>
            </a:r>
            <a:r>
              <a:rPr kumimoji="1" lang="en-US" altLang="ja-JP" dirty="0"/>
              <a:t>24</a:t>
            </a:r>
            <a:r>
              <a:rPr kumimoji="1" lang="ja-JP" altLang="en-US" dirty="0"/>
              <a:t>項目の質問事項から冷えの種類や状況を評価するもので</a:t>
            </a:r>
            <a:r>
              <a:rPr kumimoji="1" lang="en-US" altLang="ja-JP" dirty="0"/>
              <a:t>0</a:t>
            </a:r>
            <a:r>
              <a:rPr kumimoji="1" lang="ja-JP" altLang="en-US" dirty="0"/>
              <a:t>～</a:t>
            </a:r>
            <a:r>
              <a:rPr kumimoji="1" lang="en-US" altLang="ja-JP" dirty="0"/>
              <a:t>23</a:t>
            </a:r>
            <a:r>
              <a:rPr kumimoji="1" lang="ja-JP" altLang="en-US" dirty="0"/>
              <a:t>点で表し、点数が高いほど冷えが深刻であることを示します。</a:t>
            </a:r>
            <a:r>
              <a:rPr kumimoji="1" lang="en-US" altLang="ja-JP" dirty="0"/>
              <a:t>VAS</a:t>
            </a:r>
            <a:r>
              <a:rPr kumimoji="1" lang="ja-JP" altLang="en-US" dirty="0"/>
              <a:t>スケールでは視覚的アナログスケールによって冷えの自覚の程度を評価しますが、いずれも冷えは改善しています。</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11</a:t>
            </a:fld>
            <a:endParaRPr kumimoji="1" lang="ja-JP" altLang="en-US"/>
          </a:p>
        </p:txBody>
      </p:sp>
    </p:spTree>
    <p:extLst>
      <p:ext uri="{BB962C8B-B14F-4D97-AF65-F5344CB8AC3E}">
        <p14:creationId xmlns:p14="http://schemas.microsoft.com/office/powerpoint/2010/main" val="3088306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末梢の冷えで阻害される睡眠についてですが、ピッツバーグ睡眠質問票を使った睡眠スコアで</a:t>
            </a:r>
            <a:r>
              <a:rPr kumimoji="1" lang="en-US" altLang="ja-JP" dirty="0"/>
              <a:t>0</a:t>
            </a:r>
            <a:r>
              <a:rPr kumimoji="1" lang="ja-JP" altLang="en-US" dirty="0"/>
              <a:t>～</a:t>
            </a:r>
            <a:r>
              <a:rPr kumimoji="1" lang="en-US" altLang="ja-JP" dirty="0"/>
              <a:t>21</a:t>
            </a:r>
            <a:r>
              <a:rPr kumimoji="1" lang="ja-JP" altLang="en-US" dirty="0"/>
              <a:t>点で表し、</a:t>
            </a:r>
            <a:r>
              <a:rPr kumimoji="1" lang="en-US" altLang="ja-JP" dirty="0"/>
              <a:t>6</a:t>
            </a:r>
            <a:r>
              <a:rPr kumimoji="1" lang="ja-JP" altLang="en-US" dirty="0"/>
              <a:t>点以上を睡眠障害ありとします。また睡眠潜時はベッドに入ってから寝付くまでにかかった時間ですが、</a:t>
            </a:r>
            <a:r>
              <a:rPr kumimoji="1" lang="en-US" altLang="ja-JP" dirty="0"/>
              <a:t>3</a:t>
            </a:r>
            <a:r>
              <a:rPr kumimoji="1" lang="ja-JP" altLang="en-US" dirty="0"/>
              <a:t>ヵ月後にはいずれも有意に改善しています。</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12</a:t>
            </a:fld>
            <a:endParaRPr kumimoji="1" lang="ja-JP" altLang="en-US"/>
          </a:p>
        </p:txBody>
      </p:sp>
    </p:spTree>
    <p:extLst>
      <p:ext uri="{BB962C8B-B14F-4D97-AF65-F5344CB8AC3E}">
        <p14:creationId xmlns:p14="http://schemas.microsoft.com/office/powerpoint/2010/main" val="2067467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POMS2</a:t>
            </a:r>
            <a:r>
              <a:rPr kumimoji="1" lang="ja-JP" altLang="en-US" dirty="0"/>
              <a:t>短縮版では</a:t>
            </a:r>
            <a:r>
              <a:rPr kumimoji="1" lang="en-US" altLang="ja-JP" dirty="0"/>
              <a:t>40</a:t>
            </a:r>
            <a:r>
              <a:rPr kumimoji="1" lang="ja-JP" altLang="en-US" dirty="0"/>
              <a:t>点以上</a:t>
            </a:r>
            <a:r>
              <a:rPr kumimoji="1" lang="en-US" altLang="ja-JP" dirty="0"/>
              <a:t>59</a:t>
            </a:r>
            <a:r>
              <a:rPr kumimoji="1" lang="ja-JP" altLang="en-US" dirty="0"/>
              <a:t>点未満が平均的とのことですが、</a:t>
            </a:r>
            <a:r>
              <a:rPr kumimoji="1" lang="en-US" altLang="ja-JP" dirty="0"/>
              <a:t>3</a:t>
            </a:r>
            <a:r>
              <a:rPr kumimoji="1" lang="ja-JP" altLang="en-US" dirty="0"/>
              <a:t>ヵ月間の重炭酸泉実験で怒り・敵意であったり疲労・無気力、緊張・不安といったネガティブな気分が有意に下がり、活気・活力、友好などポジティブな気分は維持されるという傾向でした。</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13</a:t>
            </a:fld>
            <a:endParaRPr kumimoji="1" lang="ja-JP" altLang="en-US"/>
          </a:p>
        </p:txBody>
      </p:sp>
    </p:spTree>
    <p:extLst>
      <p:ext uri="{BB962C8B-B14F-4D97-AF65-F5344CB8AC3E}">
        <p14:creationId xmlns:p14="http://schemas.microsoft.com/office/powerpoint/2010/main" val="2909496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白血球、リンパ球、クリニックで炎症マーカーの一つにしている好中球</a:t>
            </a:r>
            <a:r>
              <a:rPr kumimoji="1" lang="en-US" altLang="ja-JP" dirty="0"/>
              <a:t>/</a:t>
            </a:r>
            <a:r>
              <a:rPr kumimoji="1" lang="ja-JP" altLang="en-US" dirty="0"/>
              <a:t>リンパ球比は、ウィルコクソンのノンパラメトリックな検定では有意差は認めませんでしたが、好中球</a:t>
            </a:r>
            <a:r>
              <a:rPr kumimoji="1" lang="en-US" altLang="ja-JP" dirty="0"/>
              <a:t>/</a:t>
            </a:r>
            <a:r>
              <a:rPr kumimoji="1" lang="ja-JP" altLang="en-US" dirty="0"/>
              <a:t>リンパ球比についてはコクラン・アーミテージの傾向検定により、介入前から</a:t>
            </a:r>
            <a:r>
              <a:rPr kumimoji="1" lang="en-US" altLang="ja-JP" dirty="0"/>
              <a:t>2</a:t>
            </a:r>
            <a:r>
              <a:rPr kumimoji="1" lang="ja-JP" altLang="en-US" dirty="0"/>
              <a:t>カ月後にかけて理想的な範囲に収束する傾向が認められました。</a:t>
            </a:r>
            <a:endParaRPr kumimoji="1" lang="en-US" altLang="ja-JP" dirty="0"/>
          </a:p>
          <a:p>
            <a:r>
              <a:rPr kumimoji="1" lang="ja-JP" altLang="en-US" dirty="0"/>
              <a:t>また、免疫系に関連して、今年は花粉症が起きない、風邪をひかなかった、傷が治りやすい、といった感想を得ています。</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14</a:t>
            </a:fld>
            <a:endParaRPr kumimoji="1" lang="ja-JP" altLang="en-US"/>
          </a:p>
        </p:txBody>
      </p:sp>
    </p:spTree>
    <p:extLst>
      <p:ext uri="{BB962C8B-B14F-4D97-AF65-F5344CB8AC3E}">
        <p14:creationId xmlns:p14="http://schemas.microsoft.com/office/powerpoint/2010/main" val="185744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自律神経については別途</a:t>
            </a:r>
            <a:r>
              <a:rPr kumimoji="1" lang="en-US" altLang="ja-JP" dirty="0"/>
              <a:t>9</a:t>
            </a:r>
            <a:r>
              <a:rPr kumimoji="1" lang="ja-JP" altLang="en-US" dirty="0"/>
              <a:t>例の結果ですが、年齢と負の相関を示すトータルパワーが重炭酸泉浴によって有意に上昇しています。また</a:t>
            </a:r>
            <a:r>
              <a:rPr kumimoji="1" lang="en-US" altLang="ja-JP" dirty="0"/>
              <a:t>LF/HF</a:t>
            </a:r>
            <a:r>
              <a:rPr kumimoji="1" lang="ja-JP" altLang="en-US" dirty="0"/>
              <a:t>は低下傾向がみられました。</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15</a:t>
            </a:fld>
            <a:endParaRPr kumimoji="1" lang="ja-JP" altLang="en-US"/>
          </a:p>
        </p:txBody>
      </p:sp>
    </p:spTree>
    <p:extLst>
      <p:ext uri="{BB962C8B-B14F-4D97-AF65-F5344CB8AC3E}">
        <p14:creationId xmlns:p14="http://schemas.microsoft.com/office/powerpoint/2010/main" val="2847054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炭酸ガスの経皮吸収が</a:t>
            </a:r>
            <a:r>
              <a:rPr kumimoji="1" lang="en-US" altLang="ja-JP" sz="1200" kern="1200" dirty="0" err="1">
                <a:solidFill>
                  <a:schemeClr val="tx1"/>
                </a:solidFill>
                <a:effectLst/>
                <a:latin typeface="+mn-lt"/>
                <a:ea typeface="+mn-ea"/>
                <a:cs typeface="+mn-cs"/>
              </a:rPr>
              <a:t>eNOS</a:t>
            </a:r>
            <a:r>
              <a:rPr kumimoji="1" lang="ja-JP" altLang="en-US" sz="1200" kern="1200" dirty="0">
                <a:solidFill>
                  <a:schemeClr val="tx1"/>
                </a:solidFill>
                <a:effectLst/>
                <a:latin typeface="+mn-lt"/>
                <a:ea typeface="+mn-ea"/>
                <a:cs typeface="+mn-cs"/>
              </a:rPr>
              <a:t>のリン酸化を介した</a:t>
            </a:r>
            <a:r>
              <a:rPr kumimoji="1" lang="en-US" altLang="ja-JP" sz="1200" kern="1200" dirty="0">
                <a:solidFill>
                  <a:schemeClr val="tx1"/>
                </a:solidFill>
                <a:effectLst/>
                <a:latin typeface="+mn-lt"/>
                <a:ea typeface="+mn-ea"/>
                <a:cs typeface="+mn-cs"/>
              </a:rPr>
              <a:t>NO</a:t>
            </a:r>
            <a:r>
              <a:rPr kumimoji="1" lang="ja-JP" altLang="en-US" sz="1200" kern="1200" dirty="0">
                <a:solidFill>
                  <a:schemeClr val="tx1"/>
                </a:solidFill>
                <a:effectLst/>
                <a:latin typeface="+mn-lt"/>
                <a:ea typeface="+mn-ea"/>
                <a:cs typeface="+mn-cs"/>
              </a:rPr>
              <a:t>産生により血流を亢進することはよく知られていますが、取り込まれた炭酸ガスは血中の中性</a:t>
            </a:r>
            <a:r>
              <a:rPr kumimoji="1" lang="en-US" altLang="ja-JP" sz="1200" kern="1200" dirty="0">
                <a:solidFill>
                  <a:schemeClr val="tx1"/>
                </a:solidFill>
                <a:effectLst/>
                <a:latin typeface="+mn-lt"/>
                <a:ea typeface="+mn-ea"/>
                <a:cs typeface="+mn-cs"/>
              </a:rPr>
              <a:t>pH</a:t>
            </a:r>
            <a:r>
              <a:rPr kumimoji="1" lang="ja-JP" altLang="en-US" sz="1200" kern="1200" dirty="0">
                <a:solidFill>
                  <a:schemeClr val="tx1"/>
                </a:solidFill>
                <a:effectLst/>
                <a:latin typeface="+mn-lt"/>
                <a:ea typeface="+mn-ea"/>
                <a:cs typeface="+mn-cs"/>
              </a:rPr>
              <a:t>環境や赤血球中の炭酸脱水酵素の働きで速やかに重炭酸イオンと水素イオンに解離すると思われます。また活性化マクロファージ細胞株では重炭酸イオン濃度依存的に</a:t>
            </a:r>
            <a:r>
              <a:rPr kumimoji="1" lang="en-US" altLang="ja-JP" sz="1200" kern="1200" dirty="0">
                <a:solidFill>
                  <a:schemeClr val="tx1"/>
                </a:solidFill>
                <a:effectLst/>
                <a:latin typeface="+mn-lt"/>
                <a:ea typeface="+mn-ea"/>
                <a:cs typeface="+mn-cs"/>
              </a:rPr>
              <a:t>NO</a:t>
            </a:r>
            <a:r>
              <a:rPr kumimoji="1" lang="ja-JP" altLang="en-US" sz="1200" kern="1200" dirty="0">
                <a:solidFill>
                  <a:schemeClr val="tx1"/>
                </a:solidFill>
                <a:effectLst/>
                <a:latin typeface="+mn-lt"/>
                <a:ea typeface="+mn-ea"/>
                <a:cs typeface="+mn-cs"/>
              </a:rPr>
              <a:t>産生が増加することが報告されており、重炭酸イオンが血管拡張および血流促進の重要な因子の一つであることが推測されます。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また、</a:t>
            </a:r>
            <a:r>
              <a:rPr kumimoji="1" lang="ja-JP" altLang="ja-JP" sz="1200" kern="1200" dirty="0">
                <a:solidFill>
                  <a:schemeClr val="tx1"/>
                </a:solidFill>
                <a:effectLst/>
                <a:latin typeface="+mn-lt"/>
                <a:ea typeface="+mn-ea"/>
                <a:cs typeface="+mn-cs"/>
              </a:rPr>
              <a:t>重炭酸イオン</a:t>
            </a:r>
            <a:r>
              <a:rPr kumimoji="1" lang="ja-JP" altLang="en-US" sz="1200" kern="1200" dirty="0">
                <a:solidFill>
                  <a:schemeClr val="tx1"/>
                </a:solidFill>
                <a:effectLst/>
                <a:latin typeface="+mn-lt"/>
                <a:ea typeface="+mn-ea"/>
                <a:cs typeface="+mn-cs"/>
              </a:rPr>
              <a:t>等の</a:t>
            </a:r>
            <a:r>
              <a:rPr kumimoji="1" lang="ja-JP" altLang="ja-JP" sz="1200" kern="1200" dirty="0">
                <a:solidFill>
                  <a:schemeClr val="tx1"/>
                </a:solidFill>
                <a:effectLst/>
                <a:latin typeface="+mn-lt"/>
                <a:ea typeface="+mn-ea"/>
                <a:cs typeface="+mn-cs"/>
              </a:rPr>
              <a:t>陰イオンが、皮膚の汗腺や皮脂線のような附属器官ルートを経由して</a:t>
            </a:r>
            <a:r>
              <a:rPr kumimoji="1" lang="ja-JP" altLang="en-US" sz="1200" kern="1200" dirty="0">
                <a:solidFill>
                  <a:schemeClr val="tx1"/>
                </a:solidFill>
                <a:effectLst/>
                <a:latin typeface="+mn-lt"/>
                <a:ea typeface="+mn-ea"/>
                <a:cs typeface="+mn-cs"/>
              </a:rPr>
              <a:t>、中性の温水</a:t>
            </a:r>
            <a:r>
              <a:rPr kumimoji="1" lang="ja-JP" altLang="ja-JP" sz="1200" kern="1200" dirty="0">
                <a:solidFill>
                  <a:schemeClr val="tx1"/>
                </a:solidFill>
                <a:effectLst/>
                <a:latin typeface="+mn-lt"/>
                <a:ea typeface="+mn-ea"/>
                <a:cs typeface="+mn-cs"/>
              </a:rPr>
              <a:t>中</a:t>
            </a:r>
            <a:r>
              <a:rPr kumimoji="1" lang="ja-JP" altLang="en-US" sz="1200" kern="1200" dirty="0">
                <a:solidFill>
                  <a:schemeClr val="tx1"/>
                </a:solidFill>
                <a:effectLst/>
                <a:latin typeface="+mn-lt"/>
                <a:ea typeface="+mn-ea"/>
                <a:cs typeface="+mn-cs"/>
              </a:rPr>
              <a:t>からも経皮吸収され、</a:t>
            </a:r>
            <a:r>
              <a:rPr kumimoji="1" lang="ja-JP" altLang="ja-JP" sz="1200" kern="1200" dirty="0">
                <a:solidFill>
                  <a:schemeClr val="tx1"/>
                </a:solidFill>
                <a:effectLst/>
                <a:latin typeface="+mn-lt"/>
                <a:ea typeface="+mn-ea"/>
                <a:cs typeface="+mn-cs"/>
              </a:rPr>
              <a:t>組織へ溶解・拡散して毛細血管に浸透することも</a:t>
            </a:r>
            <a:r>
              <a:rPr kumimoji="1" lang="ja-JP" altLang="en-US" sz="1200" kern="1200" dirty="0">
                <a:solidFill>
                  <a:schemeClr val="tx1"/>
                </a:solidFill>
                <a:effectLst/>
                <a:latin typeface="+mn-lt"/>
                <a:ea typeface="+mn-ea"/>
                <a:cs typeface="+mn-cs"/>
              </a:rPr>
              <a:t>わかってきました。</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このような重炭酸泉温浴を反復することにより、末梢循環が改善され、自律神経機能も向上したことで、体内の熱分布の偏りが是正され、これが冷えの自覚の改善に繋がったと推測される。</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さらに免疫系の緩衝作用を導き、花粉症や炎症傾向の改善にも寄与したことが示唆されます。</a:t>
            </a:r>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85BB1B90-43F8-4498-A56F-A059D65BEF91}" type="slidenum">
              <a:rPr kumimoji="1" lang="ja-JP" altLang="en-US" smtClean="0"/>
              <a:t>16</a:t>
            </a:fld>
            <a:endParaRPr kumimoji="1" lang="ja-JP" altLang="en-US"/>
          </a:p>
        </p:txBody>
      </p:sp>
    </p:spTree>
    <p:extLst>
      <p:ext uri="{BB962C8B-B14F-4D97-AF65-F5344CB8AC3E}">
        <p14:creationId xmlns:p14="http://schemas.microsoft.com/office/powerpoint/2010/main" val="1349443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重炭酸泉浴は家庭入浴による健康増進にとって簡便で有効なツールになると考えられます、</a:t>
            </a:r>
          </a:p>
        </p:txBody>
      </p:sp>
      <p:sp>
        <p:nvSpPr>
          <p:cNvPr id="4" name="スライド番号プレースホルダー 3"/>
          <p:cNvSpPr>
            <a:spLocks noGrp="1"/>
          </p:cNvSpPr>
          <p:nvPr>
            <p:ph type="sldNum" sz="quarter" idx="10"/>
          </p:nvPr>
        </p:nvSpPr>
        <p:spPr/>
        <p:txBody>
          <a:bodyPr/>
          <a:lstStyle/>
          <a:p>
            <a:fld id="{85BB1B90-43F8-4498-A56F-A059D65BEF91}" type="slidenum">
              <a:rPr kumimoji="1" lang="ja-JP" altLang="en-US" smtClean="0"/>
              <a:t>17</a:t>
            </a:fld>
            <a:endParaRPr kumimoji="1" lang="ja-JP" altLang="en-US"/>
          </a:p>
        </p:txBody>
      </p:sp>
    </p:spTree>
    <p:extLst>
      <p:ext uri="{BB962C8B-B14F-4D97-AF65-F5344CB8AC3E}">
        <p14:creationId xmlns:p14="http://schemas.microsoft.com/office/powerpoint/2010/main" val="3809150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18</a:t>
            </a:fld>
            <a:endParaRPr kumimoji="1" lang="ja-JP" altLang="en-US"/>
          </a:p>
        </p:txBody>
      </p:sp>
    </p:spTree>
    <p:extLst>
      <p:ext uri="{BB962C8B-B14F-4D97-AF65-F5344CB8AC3E}">
        <p14:creationId xmlns:p14="http://schemas.microsoft.com/office/powerpoint/2010/main" val="586869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サーモセルクリニックでは、</a:t>
            </a:r>
            <a:r>
              <a:rPr kumimoji="1" lang="ja-JP" altLang="ja-JP" sz="1200" kern="1200" dirty="0">
                <a:solidFill>
                  <a:schemeClr val="tx1"/>
                </a:solidFill>
                <a:effectLst/>
                <a:latin typeface="+mn-lt"/>
                <a:ea typeface="+mn-ea"/>
                <a:cs typeface="+mn-cs"/>
              </a:rPr>
              <a:t>がん</a:t>
            </a:r>
            <a:r>
              <a:rPr kumimoji="1" lang="ja-JP" altLang="en-US" sz="1200" kern="1200" dirty="0">
                <a:solidFill>
                  <a:schemeClr val="tx1"/>
                </a:solidFill>
                <a:effectLst/>
                <a:latin typeface="+mn-lt"/>
                <a:ea typeface="+mn-ea"/>
                <a:cs typeface="+mn-cs"/>
              </a:rPr>
              <a:t>治療</a:t>
            </a:r>
            <a:r>
              <a:rPr kumimoji="1" lang="ja-JP" altLang="ja-JP" sz="1200" kern="1200" dirty="0">
                <a:solidFill>
                  <a:schemeClr val="tx1"/>
                </a:solidFill>
                <a:effectLst/>
                <a:latin typeface="+mn-lt"/>
                <a:ea typeface="+mn-ea"/>
                <a:cs typeface="+mn-cs"/>
              </a:rPr>
              <a:t>のサポートとして温浴を用いた全身温熱療法を提供しておりますが、その際、さら湯では深部体温が上がりにくい末梢の冷えが顕著な患者さんで</a:t>
            </a:r>
            <a:r>
              <a:rPr kumimoji="1" lang="ja-JP" altLang="en-US" sz="1200" kern="1200" dirty="0">
                <a:solidFill>
                  <a:schemeClr val="tx1"/>
                </a:solidFill>
                <a:effectLst/>
                <a:latin typeface="+mn-lt"/>
                <a:ea typeface="+mn-ea"/>
                <a:cs typeface="+mn-cs"/>
              </a:rPr>
              <a:t>は特に</a:t>
            </a:r>
            <a:r>
              <a:rPr kumimoji="1" lang="ja-JP" altLang="ja-JP" sz="1200" kern="1200" dirty="0">
                <a:solidFill>
                  <a:schemeClr val="tx1"/>
                </a:solidFill>
                <a:effectLst/>
                <a:latin typeface="+mn-lt"/>
                <a:ea typeface="+mn-ea"/>
                <a:cs typeface="+mn-cs"/>
              </a:rPr>
              <a:t>、さら湯に比べて</a:t>
            </a:r>
            <a:r>
              <a:rPr kumimoji="1" lang="en-US" altLang="ja-JP" sz="1200" kern="1200" dirty="0">
                <a:solidFill>
                  <a:schemeClr val="tx1"/>
                </a:solidFill>
                <a:effectLst/>
                <a:latin typeface="+mn-lt"/>
                <a:ea typeface="+mn-ea"/>
                <a:cs typeface="+mn-cs"/>
              </a:rPr>
              <a:t>1000ppm</a:t>
            </a:r>
            <a:r>
              <a:rPr kumimoji="1" lang="ja-JP" altLang="ja-JP" sz="1200" kern="1200" dirty="0">
                <a:solidFill>
                  <a:schemeClr val="tx1"/>
                </a:solidFill>
                <a:effectLst/>
                <a:latin typeface="+mn-lt"/>
                <a:ea typeface="+mn-ea"/>
                <a:cs typeface="+mn-cs"/>
              </a:rPr>
              <a:t>の炭酸泉、あるいは重炭酸泉を使用することで深部</a:t>
            </a:r>
            <a:r>
              <a:rPr kumimoji="1" lang="ja-JP" altLang="en-US" sz="1200" kern="1200" dirty="0">
                <a:solidFill>
                  <a:schemeClr val="tx1"/>
                </a:solidFill>
                <a:effectLst/>
                <a:latin typeface="+mn-lt"/>
                <a:ea typeface="+mn-ea"/>
                <a:cs typeface="+mn-cs"/>
              </a:rPr>
              <a:t>体温の上昇がよくなるというデータがあります。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こちらはそれぞれの泉質で</a:t>
            </a:r>
            <a:r>
              <a:rPr kumimoji="1" lang="en-US" altLang="ja-JP" sz="1200" kern="1200" dirty="0">
                <a:solidFill>
                  <a:schemeClr val="tx1"/>
                </a:solidFill>
                <a:effectLst/>
                <a:latin typeface="+mn-lt"/>
                <a:ea typeface="+mn-ea"/>
                <a:cs typeface="+mn-cs"/>
              </a:rPr>
              <a:t>30</a:t>
            </a:r>
            <a:r>
              <a:rPr kumimoji="1" lang="ja-JP" altLang="en-US" sz="1200" kern="1200" dirty="0">
                <a:solidFill>
                  <a:schemeClr val="tx1"/>
                </a:solidFill>
                <a:effectLst/>
                <a:latin typeface="+mn-lt"/>
                <a:ea typeface="+mn-ea"/>
                <a:cs typeface="+mn-cs"/>
              </a:rPr>
              <a:t>分間の直腸温の上昇を経時的にみたものですが、下からさら湯、炭酸泉、さらに重炭酸泉と、重炭酸泉が最も体温上昇が改善され、末梢の冷えが解消するというバックグラウンドデータに基づいて</a:t>
            </a:r>
            <a:r>
              <a:rPr kumimoji="1" lang="en-US" altLang="ja-JP"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3</a:t>
            </a:fld>
            <a:endParaRPr kumimoji="1" lang="ja-JP" altLang="en-US"/>
          </a:p>
        </p:txBody>
      </p:sp>
    </p:spTree>
    <p:extLst>
      <p:ext uri="{BB962C8B-B14F-4D97-AF65-F5344CB8AC3E}">
        <p14:creationId xmlns:p14="http://schemas.microsoft.com/office/powerpoint/2010/main" val="2982275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それをクリニックでなく日常の家庭入浴レベルで、通年性の深刻な冷えに長年悩んできた健常人を対象に、家庭入浴用に開発された高硬度の錠剤型中性重炭酸イオン入浴剤を用いて、同様の冷えの改善効果が得られるか否かを実験しま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4</a:t>
            </a:fld>
            <a:endParaRPr kumimoji="1" lang="ja-JP" altLang="en-US"/>
          </a:p>
        </p:txBody>
      </p:sp>
    </p:spTree>
    <p:extLst>
      <p:ext uri="{BB962C8B-B14F-4D97-AF65-F5344CB8AC3E}">
        <p14:creationId xmlns:p14="http://schemas.microsoft.com/office/powerpoint/2010/main" val="3562017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中性重炭酸イオン入浴剤は、</a:t>
            </a:r>
            <a:r>
              <a:rPr kumimoji="1" lang="en-US" altLang="ja-JP" sz="1200" kern="1200" dirty="0">
                <a:solidFill>
                  <a:schemeClr val="tx1"/>
                </a:solidFill>
                <a:effectLst/>
                <a:latin typeface="+mn-lt"/>
                <a:ea typeface="+mn-ea"/>
                <a:cs typeface="+mn-cs"/>
              </a:rPr>
              <a:t>PEG6000</a:t>
            </a:r>
            <a:r>
              <a:rPr kumimoji="1" lang="ja-JP" altLang="ja-JP" sz="1200" kern="1200" dirty="0">
                <a:solidFill>
                  <a:schemeClr val="tx1"/>
                </a:solidFill>
                <a:effectLst/>
                <a:latin typeface="+mn-lt"/>
                <a:ea typeface="+mn-ea"/>
                <a:cs typeface="+mn-cs"/>
              </a:rPr>
              <a:t>で被覆造粒した炭酸水素ナトリウム（重曹）と、中性領域で炭酸水素ナトリウムと反応性の高いクエン酸の単純造粒を混合し、</a:t>
            </a:r>
            <a:r>
              <a:rPr kumimoji="1" lang="ja-JP" altLang="en-US" sz="1200" kern="1200" dirty="0">
                <a:solidFill>
                  <a:schemeClr val="tx1"/>
                </a:solidFill>
                <a:effectLst/>
                <a:latin typeface="+mn-lt"/>
                <a:ea typeface="+mn-ea"/>
                <a:cs typeface="+mn-cs"/>
              </a:rPr>
              <a:t>圧縮成型したもので、発砲した微細な炭酸ガスが</a:t>
            </a:r>
            <a:r>
              <a:rPr kumimoji="1" lang="ja-JP" altLang="ja-JP" sz="1200" kern="1200" dirty="0">
                <a:solidFill>
                  <a:schemeClr val="tx1"/>
                </a:solidFill>
                <a:effectLst/>
                <a:latin typeface="+mn-lt"/>
                <a:ea typeface="+mn-ea"/>
                <a:cs typeface="+mn-cs"/>
              </a:rPr>
              <a:t>水と反応して水素イオンと重炭酸イオンに分解し、</a:t>
            </a:r>
            <a:r>
              <a:rPr kumimoji="1" lang="en-US" altLang="ja-JP" sz="1200" kern="1200" dirty="0">
                <a:solidFill>
                  <a:schemeClr val="tx1"/>
                </a:solidFill>
                <a:effectLst/>
                <a:latin typeface="+mn-lt"/>
                <a:ea typeface="+mn-ea"/>
                <a:cs typeface="+mn-cs"/>
              </a:rPr>
              <a:t>pH6.98</a:t>
            </a:r>
            <a:r>
              <a:rPr kumimoji="1" lang="ja-JP" altLang="ja-JP" sz="1200" kern="1200" dirty="0">
                <a:solidFill>
                  <a:schemeClr val="tx1"/>
                </a:solidFill>
                <a:effectLst/>
                <a:latin typeface="+mn-lt"/>
                <a:ea typeface="+mn-ea"/>
                <a:cs typeface="+mn-cs"/>
              </a:rPr>
              <a:t>の重炭酸泉湯となる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アスコルビン酸</a:t>
            </a:r>
            <a:r>
              <a:rPr kumimoji="1" lang="ja-JP" altLang="en-US" sz="1200" kern="1200" dirty="0">
                <a:solidFill>
                  <a:schemeClr val="tx1"/>
                </a:solidFill>
                <a:effectLst/>
                <a:latin typeface="+mn-lt"/>
                <a:ea typeface="+mn-ea"/>
                <a:cs typeface="+mn-cs"/>
              </a:rPr>
              <a:t>および水素イオンが残留塩素を分解します。</a:t>
            </a:r>
            <a:endParaRPr kumimoji="1" lang="ja-JP" altLang="en-US" dirty="0"/>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5</a:t>
            </a:fld>
            <a:endParaRPr kumimoji="1" lang="ja-JP" altLang="en-US"/>
          </a:p>
        </p:txBody>
      </p:sp>
    </p:spTree>
    <p:extLst>
      <p:ext uri="{BB962C8B-B14F-4D97-AF65-F5344CB8AC3E}">
        <p14:creationId xmlns:p14="http://schemas.microsoft.com/office/powerpoint/2010/main" val="64389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クリニックにて健診をパスし同意書にサインした</a:t>
            </a:r>
            <a:r>
              <a:rPr kumimoji="1" lang="en-US" altLang="ja-JP" dirty="0"/>
              <a:t>30</a:t>
            </a:r>
            <a:r>
              <a:rPr kumimoji="1" lang="ja-JP" altLang="en-US" dirty="0"/>
              <a:t>歳から</a:t>
            </a:r>
            <a:r>
              <a:rPr kumimoji="1" lang="en-US" altLang="ja-JP" dirty="0"/>
              <a:t>59</a:t>
            </a:r>
            <a:r>
              <a:rPr kumimoji="1" lang="ja-JP" altLang="en-US" dirty="0"/>
              <a:t>才までの健常成人女性</a:t>
            </a:r>
            <a:r>
              <a:rPr kumimoji="1" lang="en-US" altLang="ja-JP" dirty="0"/>
              <a:t>19</a:t>
            </a:r>
            <a:r>
              <a:rPr kumimoji="1" lang="ja-JP" altLang="en-US" dirty="0"/>
              <a:t>名について、</a:t>
            </a:r>
            <a:r>
              <a:rPr kumimoji="1" lang="en-US" altLang="ja-JP" dirty="0"/>
              <a:t>40</a:t>
            </a:r>
            <a:r>
              <a:rPr kumimoji="1" lang="ja-JP" altLang="en-US" dirty="0"/>
              <a:t>℃以下の重炭酸泉入浴を</a:t>
            </a:r>
            <a:r>
              <a:rPr kumimoji="1" lang="en-US" altLang="ja-JP" dirty="0"/>
              <a:t>1</a:t>
            </a:r>
            <a:r>
              <a:rPr kumimoji="1" lang="ja-JP" altLang="en-US" dirty="0"/>
              <a:t>日</a:t>
            </a:r>
            <a:r>
              <a:rPr kumimoji="1" lang="en-US" altLang="ja-JP" dirty="0"/>
              <a:t>1</a:t>
            </a:r>
            <a:r>
              <a:rPr kumimoji="1" lang="ja-JP" altLang="en-US" dirty="0"/>
              <a:t>回</a:t>
            </a:r>
            <a:r>
              <a:rPr kumimoji="1" lang="en-US" altLang="ja-JP" dirty="0"/>
              <a:t>15</a:t>
            </a:r>
            <a:r>
              <a:rPr kumimoji="1" lang="ja-JP" altLang="en-US" dirty="0"/>
              <a:t>分から</a:t>
            </a:r>
            <a:r>
              <a:rPr kumimoji="1" lang="en-US" altLang="ja-JP" dirty="0"/>
              <a:t>20</a:t>
            </a:r>
            <a:r>
              <a:rPr kumimoji="1" lang="ja-JP" altLang="en-US" dirty="0"/>
              <a:t>分間、</a:t>
            </a:r>
            <a:r>
              <a:rPr kumimoji="1" lang="en-US" altLang="ja-JP" dirty="0"/>
              <a:t>3</a:t>
            </a:r>
            <a:r>
              <a:rPr kumimoji="1" lang="ja-JP" altLang="en-US" dirty="0"/>
              <a:t>ヵ月間続けてもらいました。</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6</a:t>
            </a:fld>
            <a:endParaRPr kumimoji="1" lang="ja-JP" altLang="en-US"/>
          </a:p>
        </p:txBody>
      </p:sp>
    </p:spTree>
    <p:extLst>
      <p:ext uri="{BB962C8B-B14F-4D97-AF65-F5344CB8AC3E}">
        <p14:creationId xmlns:p14="http://schemas.microsoft.com/office/powerpoint/2010/main" val="2328297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測定項目は起床時と就寝時の体温を介入前</a:t>
            </a:r>
            <a:r>
              <a:rPr kumimoji="1" lang="en-US" altLang="ja-JP" dirty="0"/>
              <a:t>4</a:t>
            </a:r>
            <a:r>
              <a:rPr kumimoji="1" lang="ja-JP" altLang="en-US" dirty="0"/>
              <a:t>日間と介入後</a:t>
            </a:r>
            <a:r>
              <a:rPr kumimoji="1" lang="en-US" altLang="ja-JP" dirty="0"/>
              <a:t>3</a:t>
            </a:r>
            <a:r>
              <a:rPr kumimoji="1" lang="ja-JP" altLang="en-US" dirty="0"/>
              <a:t>ヵ月間毎日、血圧、体重、白血球像に加え、冷え、睡眠、気分評価、及び感想などのアンケートを</a:t>
            </a:r>
            <a:r>
              <a:rPr kumimoji="1" lang="en-US" altLang="ja-JP" dirty="0"/>
              <a:t>1</a:t>
            </a:r>
            <a:r>
              <a:rPr kumimoji="1" lang="ja-JP" altLang="en-US" dirty="0"/>
              <a:t>カ月おきに実施しました。</a:t>
            </a:r>
            <a:endParaRPr kumimoji="1" lang="en-US" altLang="ja-JP" dirty="0"/>
          </a:p>
          <a:p>
            <a:r>
              <a:rPr kumimoji="1" lang="ja-JP" altLang="en-US" dirty="0"/>
              <a:t>統計解析は、介入前後の</a:t>
            </a:r>
            <a:r>
              <a:rPr kumimoji="1" lang="en-US" altLang="ja-JP" dirty="0"/>
              <a:t>2</a:t>
            </a:r>
            <a:r>
              <a:rPr kumimoji="1" lang="ja-JP" altLang="en-US" dirty="0"/>
              <a:t>ポイントについて、ノンパラメトリック検定としてウィルコクソンの符号順位和検定で解析しました。</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7</a:t>
            </a:fld>
            <a:endParaRPr kumimoji="1" lang="ja-JP" altLang="en-US"/>
          </a:p>
        </p:txBody>
      </p:sp>
    </p:spTree>
    <p:extLst>
      <p:ext uri="{BB962C8B-B14F-4D97-AF65-F5344CB8AC3E}">
        <p14:creationId xmlns:p14="http://schemas.microsoft.com/office/powerpoint/2010/main" val="96448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起床時と就寝時の舌下温は観察期間、</a:t>
            </a:r>
            <a:r>
              <a:rPr kumimoji="1" lang="en-US" altLang="ja-JP" dirty="0"/>
              <a:t>1</a:t>
            </a:r>
            <a:r>
              <a:rPr kumimoji="1" lang="ja-JP" altLang="en-US" dirty="0"/>
              <a:t>カ月間、</a:t>
            </a:r>
            <a:r>
              <a:rPr kumimoji="1" lang="en-US" altLang="ja-JP" dirty="0"/>
              <a:t>2</a:t>
            </a:r>
            <a:r>
              <a:rPr kumimoji="1" lang="ja-JP" altLang="en-US" dirty="0"/>
              <a:t>カ月間、</a:t>
            </a:r>
            <a:r>
              <a:rPr kumimoji="1" lang="en-US" altLang="ja-JP" dirty="0"/>
              <a:t>3</a:t>
            </a:r>
            <a:r>
              <a:rPr kumimoji="1" lang="ja-JP" altLang="en-US" dirty="0"/>
              <a:t>ヵ月間の各個人の平均値ですが、</a:t>
            </a:r>
            <a:r>
              <a:rPr kumimoji="1" lang="en-US" altLang="ja-JP" dirty="0"/>
              <a:t>3</a:t>
            </a:r>
            <a:r>
              <a:rPr kumimoji="1" lang="ja-JP" altLang="en-US" dirty="0"/>
              <a:t>ヵ月間の試験前後でいずれも有意に上昇しています。</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8</a:t>
            </a:fld>
            <a:endParaRPr kumimoji="1" lang="ja-JP" altLang="en-US"/>
          </a:p>
        </p:txBody>
      </p:sp>
    </p:spTree>
    <p:extLst>
      <p:ext uri="{BB962C8B-B14F-4D97-AF65-F5344CB8AC3E}">
        <p14:creationId xmlns:p14="http://schemas.microsoft.com/office/powerpoint/2010/main" val="2537092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血圧は収縮期、拡張期とも</a:t>
            </a:r>
            <a:r>
              <a:rPr kumimoji="1" lang="en-US" altLang="ja-JP" dirty="0"/>
              <a:t>3</a:t>
            </a:r>
            <a:r>
              <a:rPr kumimoji="1" lang="ja-JP" altLang="en-US" dirty="0"/>
              <a:t>ヵ月後に有意な低下を示しました。</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9</a:t>
            </a:fld>
            <a:endParaRPr kumimoji="1" lang="ja-JP" altLang="en-US"/>
          </a:p>
        </p:txBody>
      </p:sp>
    </p:spTree>
    <p:extLst>
      <p:ext uri="{BB962C8B-B14F-4D97-AF65-F5344CB8AC3E}">
        <p14:creationId xmlns:p14="http://schemas.microsoft.com/office/powerpoint/2010/main" val="2013917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体重も試験前後で有意に低下しています。</a:t>
            </a:r>
            <a:r>
              <a:rPr kumimoji="1" lang="en-US" altLang="ja-JP" dirty="0"/>
              <a:t>BMI</a:t>
            </a:r>
            <a:r>
              <a:rPr kumimoji="1" lang="ja-JP" altLang="en-US" dirty="0"/>
              <a:t>も同様です。</a:t>
            </a:r>
          </a:p>
        </p:txBody>
      </p:sp>
      <p:sp>
        <p:nvSpPr>
          <p:cNvPr id="4" name="スライド番号プレースホルダー 3"/>
          <p:cNvSpPr>
            <a:spLocks noGrp="1"/>
          </p:cNvSpPr>
          <p:nvPr>
            <p:ph type="sldNum" sz="quarter" idx="5"/>
          </p:nvPr>
        </p:nvSpPr>
        <p:spPr/>
        <p:txBody>
          <a:bodyPr/>
          <a:lstStyle/>
          <a:p>
            <a:fld id="{43B68E91-4751-4625-B994-D92ADE8212E6}" type="slidenum">
              <a:rPr kumimoji="1" lang="ja-JP" altLang="en-US" smtClean="0"/>
              <a:t>10</a:t>
            </a:fld>
            <a:endParaRPr kumimoji="1" lang="ja-JP" altLang="en-US"/>
          </a:p>
        </p:txBody>
      </p:sp>
    </p:spTree>
    <p:extLst>
      <p:ext uri="{BB962C8B-B14F-4D97-AF65-F5344CB8AC3E}">
        <p14:creationId xmlns:p14="http://schemas.microsoft.com/office/powerpoint/2010/main" val="48526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6F09D74-796C-4CE8-8FF2-F9BCD6BCF497}" type="datetime1">
              <a:rPr kumimoji="1" lang="ja-JP" altLang="en-US" smtClean="0"/>
              <a:t>2020/7/9</a:t>
            </a:fld>
            <a:endParaRPr kumimoji="1" lang="ja-JP" altLang="en-US"/>
          </a:p>
        </p:txBody>
      </p:sp>
      <p:sp>
        <p:nvSpPr>
          <p:cNvPr id="17" name="フッター プレースホルダー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ー 28"/>
          <p:cNvSpPr>
            <a:spLocks noGrp="1"/>
          </p:cNvSpPr>
          <p:nvPr>
            <p:ph type="sldNum" sz="quarter" idx="12"/>
          </p:nvPr>
        </p:nvSpPr>
        <p:spPr>
          <a:xfrm>
            <a:off x="8001000" y="228600"/>
            <a:ext cx="838200" cy="381000"/>
          </a:xfrm>
        </p:spPr>
        <p:txBody>
          <a:bodyPr/>
          <a:lstStyle>
            <a:lvl1pPr>
              <a:defRPr>
                <a:solidFill>
                  <a:schemeClr val="tx2"/>
                </a:solidFill>
              </a:defRPr>
            </a:lvl1pPr>
          </a:lstStyle>
          <a:p>
            <a:fld id="{77B0C410-54EC-49A0-A932-53154B5088FA}"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AE3FE579-3DDD-4218-9FAE-BEE94971305A}" type="datetime1">
              <a:rPr kumimoji="1" lang="ja-JP" altLang="en-US" smtClean="0"/>
              <a:t>2020/7/9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B0C410-54EC-49A0-A932-53154B5088F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609600"/>
            <a:ext cx="5562600" cy="5516564"/>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a:xfrm>
            <a:off x="6553200" y="6248402"/>
            <a:ext cx="2209800" cy="365125"/>
          </a:xfrm>
        </p:spPr>
        <p:txBody>
          <a:bodyPr/>
          <a:lstStyle/>
          <a:p>
            <a:fld id="{937993A5-CF56-49B2-905A-6D0FE0B2E12F}" type="datetime1">
              <a:rPr kumimoji="1" lang="ja-JP" altLang="en-US" smtClean="0"/>
              <a:t>2020/7/9</a:t>
            </a:fld>
            <a:endParaRPr kumimoji="1" lang="ja-JP" altLang="en-US"/>
          </a:p>
        </p:txBody>
      </p:sp>
      <p:sp>
        <p:nvSpPr>
          <p:cNvPr id="5" name="フッター プレースホルダー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ー 5"/>
          <p:cNvSpPr>
            <a:spLocks noGrp="1"/>
          </p:cNvSpPr>
          <p:nvPr>
            <p:ph type="sldNum" sz="quarter" idx="12"/>
          </p:nvPr>
        </p:nvSpPr>
        <p:spPr>
          <a:xfrm rot="5400000">
            <a:off x="5989638" y="144462"/>
            <a:ext cx="533400" cy="244476"/>
          </a:xfrm>
        </p:spPr>
        <p:txBody>
          <a:bodyPr/>
          <a:lstStyle/>
          <a:p>
            <a:fld id="{77B0C410-54EC-49A0-A932-53154B5088FA}"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fld id="{156E4808-6637-4792-9967-CBEF8FF40E17}" type="datetime1">
              <a:rPr kumimoji="1" lang="ja-JP" altLang="en-US" smtClean="0"/>
              <a:t>2020/7/9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rgbClr val="FFFFFF"/>
                </a:solidFill>
              </a:defRPr>
            </a:lvl1pPr>
          </a:lstStyle>
          <a:p>
            <a:fld id="{77B0C410-54EC-49A0-A932-53154B5088FA}"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612648" y="1600200"/>
            <a:ext cx="8153400" cy="44958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a:t>マスター タイトルの書式設定</a:t>
            </a:r>
            <a:endParaRPr kumimoji="0" lang="en-US"/>
          </a:p>
        </p:txBody>
      </p:sp>
      <p:sp>
        <p:nvSpPr>
          <p:cNvPr id="12" name="日付プレースホルダー 11"/>
          <p:cNvSpPr>
            <a:spLocks noGrp="1"/>
          </p:cNvSpPr>
          <p:nvPr>
            <p:ph type="dt" sz="half" idx="10"/>
          </p:nvPr>
        </p:nvSpPr>
        <p:spPr/>
        <p:txBody>
          <a:bodyPr/>
          <a:lstStyle/>
          <a:p>
            <a:fld id="{E209C49D-AC5B-498F-84DC-E06979BE0678}" type="datetime1">
              <a:rPr kumimoji="1" lang="ja-JP" altLang="en-US" smtClean="0"/>
              <a:t>2020/7/9</a:t>
            </a:fld>
            <a:endParaRPr kumimoji="1" lang="ja-JP" altLang="en-US"/>
          </a:p>
        </p:txBody>
      </p:sp>
      <p:sp>
        <p:nvSpPr>
          <p:cNvPr id="13" name="スライド番号プレースホルダー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7B0C410-54EC-49A0-A932-53154B5088FA}" type="slidenum">
              <a:rPr kumimoji="1" lang="ja-JP" altLang="en-US" smtClean="0"/>
              <a:t>‹#›</a:t>
            </a:fld>
            <a:endParaRPr kumimoji="1" lang="ja-JP" altLang="en-US"/>
          </a:p>
        </p:txBody>
      </p:sp>
      <p:sp>
        <p:nvSpPr>
          <p:cNvPr id="14" name="フッター プレースホルダー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9" name="コンテンツ プレースホルダー 8"/>
          <p:cNvSpPr>
            <a:spLocks noGrp="1"/>
          </p:cNvSpPr>
          <p:nvPr>
            <p:ph sz="quarter" idx="1"/>
          </p:nvPr>
        </p:nvSpPr>
        <p:spPr>
          <a:xfrm>
            <a:off x="609600" y="1589567"/>
            <a:ext cx="3886200" cy="4572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4844901" y="1589567"/>
            <a:ext cx="3886200" cy="4572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8" name="日付プレースホルダー 7"/>
          <p:cNvSpPr>
            <a:spLocks noGrp="1"/>
          </p:cNvSpPr>
          <p:nvPr>
            <p:ph type="dt" sz="half" idx="15"/>
          </p:nvPr>
        </p:nvSpPr>
        <p:spPr/>
        <p:txBody>
          <a:bodyPr rtlCol="0"/>
          <a:lstStyle/>
          <a:p>
            <a:fld id="{2B1D24C9-CE20-4409-8763-8696A5E59789}" type="datetime1">
              <a:rPr kumimoji="1" lang="ja-JP" altLang="en-US" smtClean="0"/>
              <a:t>2020/7/9</a:t>
            </a:fld>
            <a:endParaRPr kumimoji="1" lang="ja-JP" altLang="en-US"/>
          </a:p>
        </p:txBody>
      </p:sp>
      <p:sp>
        <p:nvSpPr>
          <p:cNvPr id="10" name="スライド番号プレースホルダー 9"/>
          <p:cNvSpPr>
            <a:spLocks noGrp="1"/>
          </p:cNvSpPr>
          <p:nvPr>
            <p:ph type="sldNum" sz="quarter" idx="16"/>
          </p:nvPr>
        </p:nvSpPr>
        <p:spPr/>
        <p:txBody>
          <a:bodyPr rtlCol="0"/>
          <a:lstStyle/>
          <a:p>
            <a:fld id="{77B0C410-54EC-49A0-A932-53154B5088FA}" type="slidenum">
              <a:rPr kumimoji="1" lang="ja-JP" altLang="en-US" smtClean="0"/>
              <a:t>‹#›</a:t>
            </a:fld>
            <a:endParaRPr kumimoji="1" lang="ja-JP" altLang="en-US"/>
          </a:p>
        </p:txBody>
      </p:sp>
      <p:sp>
        <p:nvSpPr>
          <p:cNvPr id="12" name="フッター プレースホルダー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a:t>マスター タイトルの書式設定</a:t>
            </a:r>
            <a:endParaRPr kumimoji="0" lang="en-US"/>
          </a:p>
        </p:txBody>
      </p:sp>
      <p:sp>
        <p:nvSpPr>
          <p:cNvPr id="11" name="コンテンツ プレースホルダー 10"/>
          <p:cNvSpPr>
            <a:spLocks noGrp="1"/>
          </p:cNvSpPr>
          <p:nvPr>
            <p:ph sz="quarter" idx="2"/>
          </p:nvPr>
        </p:nvSpPr>
        <p:spPr>
          <a:xfrm>
            <a:off x="609600" y="2438400"/>
            <a:ext cx="3886200" cy="35814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4800600" y="2438400"/>
            <a:ext cx="3886200" cy="35814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0" name="日付プレースホルダー 9"/>
          <p:cNvSpPr>
            <a:spLocks noGrp="1"/>
          </p:cNvSpPr>
          <p:nvPr>
            <p:ph type="dt" sz="half" idx="15"/>
          </p:nvPr>
        </p:nvSpPr>
        <p:spPr/>
        <p:txBody>
          <a:bodyPr rtlCol="0"/>
          <a:lstStyle/>
          <a:p>
            <a:fld id="{93F4E53A-3D2E-4581-9F93-1EFFB1400298}" type="datetime1">
              <a:rPr kumimoji="1" lang="ja-JP" altLang="en-US" smtClean="0"/>
              <a:t>2020/7/9</a:t>
            </a:fld>
            <a:endParaRPr kumimoji="1" lang="ja-JP" altLang="en-US"/>
          </a:p>
        </p:txBody>
      </p:sp>
      <p:sp>
        <p:nvSpPr>
          <p:cNvPr id="12" name="スライド番号プレースホルダー 11"/>
          <p:cNvSpPr>
            <a:spLocks noGrp="1"/>
          </p:cNvSpPr>
          <p:nvPr>
            <p:ph type="sldNum" sz="quarter" idx="16"/>
          </p:nvPr>
        </p:nvSpPr>
        <p:spPr/>
        <p:txBody>
          <a:bodyPr rtlCol="0"/>
          <a:lstStyle/>
          <a:p>
            <a:fld id="{77B0C410-54EC-49A0-A932-53154B5088FA}" type="slidenum">
              <a:rPr kumimoji="1" lang="ja-JP" altLang="en-US" smtClean="0"/>
              <a:t>‹#›</a:t>
            </a:fld>
            <a:endParaRPr kumimoji="1" lang="ja-JP" altLang="en-US"/>
          </a:p>
        </p:txBody>
      </p:sp>
      <p:sp>
        <p:nvSpPr>
          <p:cNvPr id="14" name="フッター プレースホルダー 13"/>
          <p:cNvSpPr>
            <a:spLocks noGrp="1"/>
          </p:cNvSpPr>
          <p:nvPr>
            <p:ph type="ftr" sz="quarter" idx="17"/>
          </p:nvPr>
        </p:nvSpPr>
        <p:spPr/>
        <p:txBody>
          <a:bodyPr rtlCol="0"/>
          <a:lstStyle/>
          <a:p>
            <a:endParaRPr kumimoji="1" lang="ja-JP" altLang="en-US"/>
          </a:p>
        </p:txBody>
      </p:sp>
      <p:sp>
        <p:nvSpPr>
          <p:cNvPr id="16" name="テキスト プレースホルダー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マスター テキストの書式設定</a:t>
            </a:r>
          </a:p>
        </p:txBody>
      </p:sp>
      <p:sp>
        <p:nvSpPr>
          <p:cNvPr id="15" name="テキスト プレースホルダー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35FFFFA4-B0AD-4CDB-9BD5-A1BF9DE3C327}" type="datetime1">
              <a:rPr kumimoji="1" lang="ja-JP" altLang="en-US" smtClean="0"/>
              <a:t>2020/7/9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solidFill>
                  <a:srgbClr val="FFFFFF"/>
                </a:solidFill>
              </a:defRPr>
            </a:lvl1pPr>
          </a:lstStyle>
          <a:p>
            <a:fld id="{77B0C410-54EC-49A0-A932-53154B5088F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A7E7743-50AC-449E-8054-320C098E4715}" type="datetime1">
              <a:rPr kumimoji="1" lang="ja-JP" altLang="en-US" smtClean="0"/>
              <a:t>2020/7/9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0" y="6248400"/>
            <a:ext cx="533400" cy="381000"/>
          </a:xfrm>
        </p:spPr>
        <p:txBody>
          <a:bodyPr/>
          <a:lstStyle>
            <a:lvl1pPr>
              <a:defRPr>
                <a:solidFill>
                  <a:schemeClr val="tx2"/>
                </a:solidFill>
              </a:defRPr>
            </a:lvl1pPr>
          </a:lstStyle>
          <a:p>
            <a:fld id="{77B0C410-54EC-49A0-A932-53154B5088F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B0F83423-C2F8-4869-A5F1-6C6A2AB9AC84}" type="datetime1">
              <a:rPr kumimoji="1" lang="ja-JP" altLang="en-US" smtClean="0"/>
              <a:t>2020/7/9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rgbClr val="FFFFFF"/>
                </a:solidFill>
              </a:defRPr>
            </a:lvl1pPr>
          </a:lstStyle>
          <a:p>
            <a:fld id="{77B0C410-54EC-49A0-A932-53154B5088FA}" type="slidenum">
              <a:rPr kumimoji="1" lang="ja-JP" altLang="en-US" smtClean="0"/>
              <a:t>‹#›</a:t>
            </a:fld>
            <a:endParaRPr kumimoji="1" lang="ja-JP" altLang="en-US"/>
          </a:p>
        </p:txBody>
      </p:sp>
      <p:sp>
        <p:nvSpPr>
          <p:cNvPr id="3" name="テキスト プレースホルダー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9" name="コンテンツ プレースホルダー 8"/>
          <p:cNvSpPr>
            <a:spLocks noGrp="1"/>
          </p:cNvSpPr>
          <p:nvPr>
            <p:ph sz="quarter" idx="1"/>
          </p:nvPr>
        </p:nvSpPr>
        <p:spPr>
          <a:xfrm>
            <a:off x="2362200" y="1752600"/>
            <a:ext cx="6400800" cy="4419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a:t>マスター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a:t>マスター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ー 11"/>
          <p:cNvSpPr>
            <a:spLocks noGrp="1"/>
          </p:cNvSpPr>
          <p:nvPr>
            <p:ph type="dt" sz="half" idx="10"/>
          </p:nvPr>
        </p:nvSpPr>
        <p:spPr>
          <a:xfrm>
            <a:off x="6248400" y="6248400"/>
            <a:ext cx="2667000" cy="365125"/>
          </a:xfrm>
        </p:spPr>
        <p:txBody>
          <a:bodyPr rtlCol="0"/>
          <a:lstStyle/>
          <a:p>
            <a:fld id="{74FC2989-1403-46A3-813A-5311485BFF91}" type="datetime1">
              <a:rPr kumimoji="1" lang="ja-JP" altLang="en-US" smtClean="0"/>
              <a:t>2020/7/9</a:t>
            </a:fld>
            <a:endParaRPr kumimoji="1" lang="ja-JP" altLang="en-US"/>
          </a:p>
        </p:txBody>
      </p:sp>
      <p:sp>
        <p:nvSpPr>
          <p:cNvPr id="13" name="スライド番号プレースホルダー 12"/>
          <p:cNvSpPr>
            <a:spLocks noGrp="1"/>
          </p:cNvSpPr>
          <p:nvPr>
            <p:ph type="sldNum" sz="quarter" idx="11"/>
          </p:nvPr>
        </p:nvSpPr>
        <p:spPr>
          <a:xfrm>
            <a:off x="0" y="4667249"/>
            <a:ext cx="1447800" cy="663578"/>
          </a:xfrm>
        </p:spPr>
        <p:txBody>
          <a:bodyPr rtlCol="0"/>
          <a:lstStyle>
            <a:lvl1pPr>
              <a:defRPr sz="2800"/>
            </a:lvl1pPr>
          </a:lstStyle>
          <a:p>
            <a:fld id="{77B0C410-54EC-49A0-A932-53154B5088FA}" type="slidenum">
              <a:rPr kumimoji="1" lang="ja-JP" altLang="en-US" smtClean="0"/>
              <a:t>‹#›</a:t>
            </a:fld>
            <a:endParaRPr kumimoji="1" lang="ja-JP" altLang="en-US"/>
          </a:p>
        </p:txBody>
      </p:sp>
      <p:sp>
        <p:nvSpPr>
          <p:cNvPr id="14" name="フッター プレースホルダー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ー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7B49F5-1735-48CA-BC4F-F3A968DACAD6}" type="datetime1">
              <a:rPr kumimoji="1" lang="ja-JP" altLang="en-US" smtClean="0"/>
              <a:t>2020/7/9</a:t>
            </a:fld>
            <a:endParaRPr kumimoji="1" lang="ja-JP" altLang="en-US"/>
          </a:p>
        </p:txBody>
      </p:sp>
      <p:sp>
        <p:nvSpPr>
          <p:cNvPr id="3" name="フッター プレースホルダー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ー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7B0C410-54EC-49A0-A932-53154B5088F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4/relationships/chartEx" Target="../charts/chartEx5.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0.png"/><Relationship Id="rId5" Type="http://schemas.microsoft.com/office/2014/relationships/chartEx" Target="../charts/chartEx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microsoft.com/office/2014/relationships/chartEx" Target="../charts/chartEx7.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12.png"/><Relationship Id="rId5" Type="http://schemas.microsoft.com/office/2014/relationships/chartEx" Target="../charts/chartEx8.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microsoft.com/office/2014/relationships/chartEx" Target="../charts/chartEx9.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4.png"/><Relationship Id="rId5" Type="http://schemas.microsoft.com/office/2014/relationships/chartEx" Target="../charts/chartEx10.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13" Type="http://schemas.microsoft.com/office/2014/relationships/chartEx" Target="../charts/chartEx16.xml"/><Relationship Id="rId18" Type="http://schemas.openxmlformats.org/officeDocument/2006/relationships/image" Target="../media/image20.png"/><Relationship Id="rId3" Type="http://schemas.microsoft.com/office/2014/relationships/chartEx" Target="../charts/chartEx11.xml"/><Relationship Id="rId7" Type="http://schemas.microsoft.com/office/2014/relationships/chartEx" Target="../charts/chartEx13.xml"/><Relationship Id="rId12" Type="http://schemas.openxmlformats.org/officeDocument/2006/relationships/image" Target="../media/image17.png"/><Relationship Id="rId17" Type="http://schemas.microsoft.com/office/2014/relationships/chartEx" Target="../charts/chartEx18.xml"/><Relationship Id="rId2" Type="http://schemas.openxmlformats.org/officeDocument/2006/relationships/notesSlide" Target="../notesSlides/notesSlide12.xml"/><Relationship Id="rId16"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140.png"/><Relationship Id="rId11" Type="http://schemas.microsoft.com/office/2014/relationships/chartEx" Target="../charts/chartEx15.xml"/><Relationship Id="rId5" Type="http://schemas.microsoft.com/office/2014/relationships/chartEx" Target="../charts/chartEx12.xml"/><Relationship Id="rId15" Type="http://schemas.microsoft.com/office/2014/relationships/chartEx" Target="../charts/chartEx17.xml"/><Relationship Id="rId10" Type="http://schemas.openxmlformats.org/officeDocument/2006/relationships/image" Target="../media/image16.png"/><Relationship Id="rId4" Type="http://schemas.openxmlformats.org/officeDocument/2006/relationships/image" Target="../media/image130.png"/><Relationship Id="rId9" Type="http://schemas.microsoft.com/office/2014/relationships/chartEx" Target="../charts/chartEx14.xml"/><Relationship Id="rId14" Type="http://schemas.openxmlformats.org/officeDocument/2006/relationships/image" Target="../media/image18.png"/></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microsoft.com/office/2014/relationships/chartEx" Target="../charts/chartEx19.xml"/><Relationship Id="rId7" Type="http://schemas.microsoft.com/office/2014/relationships/chartEx" Target="../charts/chartEx21.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22.png"/><Relationship Id="rId5" Type="http://schemas.microsoft.com/office/2014/relationships/chartEx" Target="../charts/chartEx20.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microsoft.com/office/2014/relationships/chartEx" Target="../charts/chartEx22.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25.png"/><Relationship Id="rId5" Type="http://schemas.microsoft.com/office/2014/relationships/chartEx" Target="../charts/chartEx23.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6.png"/><Relationship Id="rId5" Type="http://schemas.microsoft.com/office/2014/relationships/chartEx" Target="../charts/chartEx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microsoft.com/office/2014/relationships/chartEx" Target="../charts/chartEx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8.png"/><Relationship Id="rId5" Type="http://schemas.microsoft.com/office/2014/relationships/chartEx" Target="../charts/chartEx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6024" y="3212976"/>
            <a:ext cx="8820472" cy="2331726"/>
          </a:xfrm>
        </p:spPr>
        <p:txBody>
          <a:bodyPr>
            <a:normAutofit fontScale="90000"/>
          </a:bodyPr>
          <a:lstStyle/>
          <a:p>
            <a:br>
              <a:rPr lang="en-US" altLang="ja-JP" sz="2000" dirty="0">
                <a:solidFill>
                  <a:schemeClr val="tx1"/>
                </a:solidFill>
              </a:rPr>
            </a:br>
            <a:br>
              <a:rPr lang="en-US" altLang="ja-JP" sz="2000" dirty="0">
                <a:solidFill>
                  <a:schemeClr val="tx1"/>
                </a:solidFill>
              </a:rPr>
            </a:br>
            <a:br>
              <a:rPr lang="en-US" altLang="ja-JP" sz="2000" dirty="0">
                <a:solidFill>
                  <a:schemeClr val="tx1"/>
                </a:solidFill>
              </a:rPr>
            </a:br>
            <a:br>
              <a:rPr lang="en-US" altLang="ja-JP" sz="2000" dirty="0">
                <a:solidFill>
                  <a:schemeClr val="tx1"/>
                </a:solidFill>
              </a:rPr>
            </a:br>
            <a:br>
              <a:rPr lang="en-US" altLang="ja-JP" sz="2000" dirty="0">
                <a:solidFill>
                  <a:schemeClr val="tx1"/>
                </a:solidFill>
              </a:rPr>
            </a:br>
            <a:r>
              <a:rPr lang="ja-JP" altLang="ja-JP" sz="2000" dirty="0">
                <a:solidFill>
                  <a:schemeClr val="tx1"/>
                </a:solidFill>
              </a:rPr>
              <a:t>奴久妻智代子</a:t>
            </a:r>
            <a:r>
              <a:rPr lang="en-US" altLang="ja-JP" sz="2000" baseline="30000" dirty="0">
                <a:solidFill>
                  <a:schemeClr val="tx1"/>
                </a:solidFill>
              </a:rPr>
              <a:t>1)</a:t>
            </a:r>
            <a:r>
              <a:rPr lang="ja-JP" altLang="ja-JP" sz="2000" dirty="0" err="1">
                <a:solidFill>
                  <a:schemeClr val="tx1"/>
                </a:solidFill>
              </a:rPr>
              <a:t>、</a:t>
            </a:r>
            <a:r>
              <a:rPr lang="ja-JP" altLang="ja-JP" sz="2000" dirty="0">
                <a:solidFill>
                  <a:schemeClr val="tx1"/>
                </a:solidFill>
              </a:rPr>
              <a:t>成井諒子</a:t>
            </a:r>
            <a:r>
              <a:rPr lang="en-US" altLang="ja-JP" sz="2000" baseline="30000" dirty="0">
                <a:solidFill>
                  <a:schemeClr val="tx1"/>
                </a:solidFill>
              </a:rPr>
              <a:t>1)</a:t>
            </a:r>
            <a:r>
              <a:rPr lang="ja-JP" altLang="ja-JP" sz="2000" dirty="0" err="1">
                <a:solidFill>
                  <a:schemeClr val="tx1"/>
                </a:solidFill>
              </a:rPr>
              <a:t>、</a:t>
            </a:r>
            <a:r>
              <a:rPr lang="ja-JP" altLang="ja-JP" sz="2000" dirty="0">
                <a:solidFill>
                  <a:schemeClr val="tx1"/>
                </a:solidFill>
              </a:rPr>
              <a:t>末武信宏</a:t>
            </a:r>
            <a:r>
              <a:rPr lang="en-US" altLang="ja-JP" sz="2000" baseline="30000" dirty="0">
                <a:solidFill>
                  <a:schemeClr val="tx1"/>
                </a:solidFill>
              </a:rPr>
              <a:t>2)</a:t>
            </a:r>
            <a:r>
              <a:rPr lang="en-US" altLang="ja-JP" sz="2000" dirty="0">
                <a:solidFill>
                  <a:schemeClr val="tx1"/>
                </a:solidFill>
              </a:rPr>
              <a:t> </a:t>
            </a:r>
            <a:r>
              <a:rPr lang="ja-JP" altLang="ja-JP" sz="2000" dirty="0" err="1">
                <a:solidFill>
                  <a:schemeClr val="tx1"/>
                </a:solidFill>
              </a:rPr>
              <a:t>、</a:t>
            </a:r>
            <a:r>
              <a:rPr lang="ja-JP" altLang="ja-JP" sz="2000" dirty="0">
                <a:solidFill>
                  <a:schemeClr val="tx1"/>
                </a:solidFill>
              </a:rPr>
              <a:t>小星重治</a:t>
            </a:r>
            <a:r>
              <a:rPr lang="en-US" altLang="ja-JP" sz="2000" baseline="30000" dirty="0">
                <a:solidFill>
                  <a:schemeClr val="tx1"/>
                </a:solidFill>
              </a:rPr>
              <a:t>3)</a:t>
            </a:r>
            <a:r>
              <a:rPr lang="en-US" altLang="ja-JP" sz="2000" dirty="0">
                <a:solidFill>
                  <a:schemeClr val="tx1"/>
                </a:solidFill>
              </a:rPr>
              <a:t> </a:t>
            </a:r>
            <a:r>
              <a:rPr lang="ja-JP" altLang="ja-JP" sz="2000" dirty="0" err="1">
                <a:solidFill>
                  <a:schemeClr val="tx1"/>
                </a:solidFill>
              </a:rPr>
              <a:t>、</a:t>
            </a:r>
            <a:r>
              <a:rPr lang="ja-JP" altLang="ja-JP" sz="2000" dirty="0">
                <a:solidFill>
                  <a:schemeClr val="tx1"/>
                </a:solidFill>
              </a:rPr>
              <a:t>小林弘幸</a:t>
            </a:r>
            <a:r>
              <a:rPr lang="en-US" altLang="ja-JP" sz="2000" baseline="30000" dirty="0">
                <a:solidFill>
                  <a:schemeClr val="tx1"/>
                </a:solidFill>
              </a:rPr>
              <a:t>4)</a:t>
            </a:r>
            <a:br>
              <a:rPr lang="ja-JP" altLang="ja-JP" sz="2000" dirty="0">
                <a:solidFill>
                  <a:schemeClr val="tx1"/>
                </a:solidFill>
              </a:rPr>
            </a:br>
            <a:r>
              <a:rPr lang="en-US" altLang="ja-JP" sz="2000" baseline="30000" dirty="0">
                <a:solidFill>
                  <a:schemeClr val="tx1"/>
                </a:solidFill>
              </a:rPr>
              <a:t> 1)</a:t>
            </a:r>
            <a:r>
              <a:rPr lang="ja-JP" altLang="ja-JP" sz="2000" dirty="0">
                <a:solidFill>
                  <a:schemeClr val="tx1"/>
                </a:solidFill>
              </a:rPr>
              <a:t>医療法人社団タイオン サーモセルクリニック、</a:t>
            </a:r>
            <a:r>
              <a:rPr lang="en-US" altLang="ja-JP" sz="2000" baseline="30000" dirty="0">
                <a:solidFill>
                  <a:schemeClr val="tx1"/>
                </a:solidFill>
              </a:rPr>
              <a:t>2)</a:t>
            </a:r>
            <a:r>
              <a:rPr lang="ja-JP" altLang="ja-JP" sz="2000" dirty="0">
                <a:solidFill>
                  <a:schemeClr val="tx1"/>
                </a:solidFill>
              </a:rPr>
              <a:t>さかえクリニック、</a:t>
            </a:r>
            <a:r>
              <a:rPr lang="en-US" altLang="ja-JP" sz="2000" baseline="30000" dirty="0">
                <a:solidFill>
                  <a:schemeClr val="tx1"/>
                </a:solidFill>
              </a:rPr>
              <a:t>3)</a:t>
            </a:r>
            <a:r>
              <a:rPr lang="ja-JP" altLang="ja-JP" sz="2000" dirty="0">
                <a:solidFill>
                  <a:schemeClr val="tx1"/>
                </a:solidFill>
              </a:rPr>
              <a:t>株式会社ホットアルバム炭酸泉タブレット、</a:t>
            </a:r>
            <a:r>
              <a:rPr lang="en-US" altLang="ja-JP" sz="2000" baseline="30000" dirty="0">
                <a:solidFill>
                  <a:schemeClr val="tx1"/>
                </a:solidFill>
              </a:rPr>
              <a:t>4)</a:t>
            </a:r>
            <a:r>
              <a:rPr lang="ja-JP" altLang="ja-JP" sz="2000" dirty="0">
                <a:solidFill>
                  <a:schemeClr val="tx1"/>
                </a:solidFill>
              </a:rPr>
              <a:t>順天堂大学医学部</a:t>
            </a:r>
            <a:br>
              <a:rPr lang="ja-JP" altLang="ja-JP" sz="2000" dirty="0"/>
            </a:br>
            <a:endParaRPr kumimoji="1" lang="ja-JP" altLang="en-US" sz="2000" dirty="0">
              <a:solidFill>
                <a:schemeClr val="tx1"/>
              </a:solidFill>
            </a:endParaRPr>
          </a:p>
        </p:txBody>
      </p:sp>
      <p:sp>
        <p:nvSpPr>
          <p:cNvPr id="4" name="正方形/長方形 3"/>
          <p:cNvSpPr/>
          <p:nvPr/>
        </p:nvSpPr>
        <p:spPr>
          <a:xfrm>
            <a:off x="288032" y="2508865"/>
            <a:ext cx="8676456" cy="400110"/>
          </a:xfrm>
          <a:prstGeom prst="rect">
            <a:avLst/>
          </a:prstGeom>
        </p:spPr>
        <p:txBody>
          <a:bodyPr wrap="square">
            <a:spAutoFit/>
          </a:bodyPr>
          <a:lstStyle/>
          <a:p>
            <a:r>
              <a:rPr lang="en-US" altLang="ja-JP" sz="2000" dirty="0"/>
              <a:t>The positive effect of repetitive bicarbonate spring bathing on cold intolerance</a:t>
            </a:r>
            <a:endParaRPr lang="ja-JP" altLang="ja-JP" sz="2000" dirty="0"/>
          </a:p>
        </p:txBody>
      </p:sp>
      <p:sp>
        <p:nvSpPr>
          <p:cNvPr id="5" name="タイトル 1">
            <a:extLst>
              <a:ext uri="{FF2B5EF4-FFF2-40B4-BE49-F238E27FC236}">
                <a16:creationId xmlns:a16="http://schemas.microsoft.com/office/drawing/2014/main" id="{41A97CB6-8716-4CE5-A27B-453F981EE272}"/>
              </a:ext>
            </a:extLst>
          </p:cNvPr>
          <p:cNvSpPr txBox="1">
            <a:spLocks/>
          </p:cNvSpPr>
          <p:nvPr/>
        </p:nvSpPr>
        <p:spPr>
          <a:xfrm>
            <a:off x="302384" y="1090179"/>
            <a:ext cx="6264696" cy="1616262"/>
          </a:xfrm>
          <a:prstGeom prst="rect">
            <a:avLst/>
          </a:prstGeom>
        </p:spPr>
        <p:txBody>
          <a:bodyPr vert="horz" anchor="b">
            <a:noAutofit/>
          </a:bodyPr>
          <a:lstStyle>
            <a:lvl1pPr algn="l" rtl="0" eaLnBrk="1" latinLnBrk="0" hangingPunct="1">
              <a:spcBef>
                <a:spcPct val="0"/>
              </a:spcBef>
              <a:buNone/>
              <a:defRPr kumimoji="1" sz="4400" kern="1200" cap="all" baseline="0">
                <a:solidFill>
                  <a:schemeClr val="tx2"/>
                </a:solidFill>
                <a:latin typeface="+mj-lt"/>
                <a:ea typeface="+mj-ea"/>
                <a:cs typeface="+mj-cs"/>
              </a:defRPr>
            </a:lvl1pPr>
          </a:lstStyle>
          <a:p>
            <a:r>
              <a:rPr lang="ja-JP" altLang="en-US" sz="2000" dirty="0">
                <a:solidFill>
                  <a:schemeClr val="tx1"/>
                </a:solidFill>
              </a:rPr>
              <a:t>第</a:t>
            </a:r>
            <a:r>
              <a:rPr lang="en-US" altLang="ja-JP" sz="2000" dirty="0">
                <a:solidFill>
                  <a:schemeClr val="tx1"/>
                </a:solidFill>
              </a:rPr>
              <a:t>84</a:t>
            </a:r>
            <a:r>
              <a:rPr lang="ja-JP" altLang="en-US" sz="2000" dirty="0">
                <a:solidFill>
                  <a:schemeClr val="tx1"/>
                </a:solidFill>
              </a:rPr>
              <a:t>回 日本温泉気候物理医学会 学術集会 </a:t>
            </a:r>
            <a:r>
              <a:rPr lang="en-US" altLang="ja-JP" sz="2000" dirty="0">
                <a:solidFill>
                  <a:schemeClr val="tx1"/>
                </a:solidFill>
              </a:rPr>
              <a:t>2019</a:t>
            </a:r>
          </a:p>
          <a:p>
            <a:endParaRPr lang="en-US" altLang="ja-JP" sz="2000" dirty="0">
              <a:solidFill>
                <a:schemeClr val="tx1"/>
              </a:solidFill>
            </a:endParaRPr>
          </a:p>
          <a:p>
            <a:r>
              <a:rPr lang="ja-JP" altLang="en-US" sz="3600" dirty="0">
                <a:solidFill>
                  <a:schemeClr val="tx1"/>
                </a:solidFill>
              </a:rPr>
              <a:t>反復重炭酸泉温浴が</a:t>
            </a:r>
            <a:endParaRPr lang="en-US" altLang="ja-JP" sz="3600" dirty="0">
              <a:solidFill>
                <a:schemeClr val="tx1"/>
              </a:solidFill>
            </a:endParaRPr>
          </a:p>
          <a:p>
            <a:r>
              <a:rPr lang="ja-JP" altLang="en-US" sz="3600" dirty="0">
                <a:solidFill>
                  <a:schemeClr val="tx1"/>
                </a:solidFill>
              </a:rPr>
              <a:t>冷えの改善にもたらす効果</a:t>
            </a:r>
            <a:br>
              <a:rPr lang="en-US" altLang="ja-JP" sz="3600" dirty="0">
                <a:solidFill>
                  <a:schemeClr val="tx1"/>
                </a:solidFill>
              </a:rPr>
            </a:br>
            <a:endParaRPr lang="ja-JP" altLang="en-US" sz="3600" dirty="0">
              <a:solidFill>
                <a:schemeClr val="tx1"/>
              </a:solidFill>
            </a:endParaRPr>
          </a:p>
        </p:txBody>
      </p:sp>
    </p:spTree>
    <p:extLst>
      <p:ext uri="{BB962C8B-B14F-4D97-AF65-F5344CB8AC3E}">
        <p14:creationId xmlns:p14="http://schemas.microsoft.com/office/powerpoint/2010/main" val="224594857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E20A7-0C25-4D7D-A3C8-54B8D02CBDCC}"/>
              </a:ext>
            </a:extLst>
          </p:cNvPr>
          <p:cNvSpPr>
            <a:spLocks noGrp="1"/>
          </p:cNvSpPr>
          <p:nvPr>
            <p:ph type="title"/>
          </p:nvPr>
        </p:nvSpPr>
        <p:spPr/>
        <p:txBody>
          <a:bodyPr/>
          <a:lstStyle/>
          <a:p>
            <a:r>
              <a:rPr lang="en-US" altLang="ja-JP" dirty="0"/>
              <a:t>3. Body</a:t>
            </a:r>
            <a:r>
              <a:rPr lang="ja-JP" altLang="en-US" dirty="0"/>
              <a:t> </a:t>
            </a:r>
            <a:r>
              <a:rPr lang="en-US" altLang="ja-JP" dirty="0"/>
              <a:t>weight &amp; BMI</a:t>
            </a:r>
            <a:endParaRPr kumimoji="1" lang="ja-JP" altLang="en-US" dirty="0"/>
          </a:p>
        </p:txBody>
      </p:sp>
      <p:sp>
        <p:nvSpPr>
          <p:cNvPr id="3" name="スライド番号プレースホルダー 2">
            <a:extLst>
              <a:ext uri="{FF2B5EF4-FFF2-40B4-BE49-F238E27FC236}">
                <a16:creationId xmlns:a16="http://schemas.microsoft.com/office/drawing/2014/main" id="{085AE958-B79A-4A82-B0D4-80ECE9DB9CA7}"/>
              </a:ext>
            </a:extLst>
          </p:cNvPr>
          <p:cNvSpPr>
            <a:spLocks noGrp="1"/>
          </p:cNvSpPr>
          <p:nvPr>
            <p:ph type="sldNum" sz="quarter" idx="12"/>
          </p:nvPr>
        </p:nvSpPr>
        <p:spPr/>
        <p:txBody>
          <a:bodyPr>
            <a:normAutofit fontScale="85000" lnSpcReduction="20000"/>
          </a:bodyPr>
          <a:lstStyle/>
          <a:p>
            <a:fld id="{77B0C410-54EC-49A0-A932-53154B5088FA}" type="slidenum">
              <a:rPr kumimoji="1" lang="ja-JP" altLang="en-US" smtClean="0"/>
              <a:t>10</a:t>
            </a:fld>
            <a:endParaRPr kumimoji="1" lang="ja-JP" altLang="en-US"/>
          </a:p>
        </p:txBody>
      </p:sp>
      <mc:AlternateContent xmlns:mc="http://schemas.openxmlformats.org/markup-compatibility/2006" xmlns:cx1="http://schemas.microsoft.com/office/drawing/2015/9/8/chartex">
        <mc:Choice Requires="cx1">
          <p:graphicFrame>
            <p:nvGraphicFramePr>
              <p:cNvPr id="6" name="グラフ 5">
                <a:extLst>
                  <a:ext uri="{FF2B5EF4-FFF2-40B4-BE49-F238E27FC236}">
                    <a16:creationId xmlns:a16="http://schemas.microsoft.com/office/drawing/2014/main" id="{D5C82DAC-937D-47C8-8394-4E9A380BA117}"/>
                  </a:ext>
                </a:extLst>
              </p:cNvPr>
              <p:cNvGraphicFramePr/>
              <p:nvPr>
                <p:extLst>
                  <p:ext uri="{D42A27DB-BD31-4B8C-83A1-F6EECF244321}">
                    <p14:modId xmlns:p14="http://schemas.microsoft.com/office/powerpoint/2010/main" val="656593460"/>
                  </p:ext>
                </p:extLst>
              </p:nvPr>
            </p:nvGraphicFramePr>
            <p:xfrm>
              <a:off x="395976" y="2204864"/>
              <a:ext cx="3960000" cy="396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グラフ 5">
                <a:extLst>
                  <a:ext uri="{FF2B5EF4-FFF2-40B4-BE49-F238E27FC236}">
                    <a16:creationId xmlns:a16="http://schemas.microsoft.com/office/drawing/2014/main" id="{D5C82DAC-937D-47C8-8394-4E9A380BA117}"/>
                  </a:ext>
                </a:extLst>
              </p:cNvPr>
              <p:cNvPicPr>
                <a:picLocks noGrp="1" noRot="1" noChangeAspect="1" noMove="1" noResize="1" noEditPoints="1" noAdjustHandles="1" noChangeArrowheads="1" noChangeShapeType="1"/>
              </p:cNvPicPr>
              <p:nvPr/>
            </p:nvPicPr>
            <p:blipFill>
              <a:blip r:embed="rId4"/>
              <a:stretch>
                <a:fillRect/>
              </a:stretch>
            </p:blipFill>
            <p:spPr>
              <a:xfrm>
                <a:off x="395976" y="2204864"/>
                <a:ext cx="3960000" cy="39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8" name="グラフ 7">
                <a:extLst>
                  <a:ext uri="{FF2B5EF4-FFF2-40B4-BE49-F238E27FC236}">
                    <a16:creationId xmlns:a16="http://schemas.microsoft.com/office/drawing/2014/main" id="{F6606B2B-89C8-4E33-BE52-C32E1CA64966}"/>
                  </a:ext>
                </a:extLst>
              </p:cNvPr>
              <p:cNvGraphicFramePr/>
              <p:nvPr>
                <p:extLst>
                  <p:ext uri="{D42A27DB-BD31-4B8C-83A1-F6EECF244321}">
                    <p14:modId xmlns:p14="http://schemas.microsoft.com/office/powerpoint/2010/main" val="3858888840"/>
                  </p:ext>
                </p:extLst>
              </p:nvPr>
            </p:nvGraphicFramePr>
            <p:xfrm>
              <a:off x="4686300" y="2204864"/>
              <a:ext cx="3960000" cy="396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8" name="グラフ 7">
                <a:extLst>
                  <a:ext uri="{FF2B5EF4-FFF2-40B4-BE49-F238E27FC236}">
                    <a16:creationId xmlns:a16="http://schemas.microsoft.com/office/drawing/2014/main" id="{F6606B2B-89C8-4E33-BE52-C32E1CA64966}"/>
                  </a:ext>
                </a:extLst>
              </p:cNvPr>
              <p:cNvPicPr>
                <a:picLocks noGrp="1" noRot="1" noChangeAspect="1" noMove="1" noResize="1" noEditPoints="1" noAdjustHandles="1" noChangeArrowheads="1" noChangeShapeType="1"/>
              </p:cNvPicPr>
              <p:nvPr/>
            </p:nvPicPr>
            <p:blipFill>
              <a:blip r:embed="rId6"/>
              <a:stretch>
                <a:fillRect/>
              </a:stretch>
            </p:blipFill>
            <p:spPr>
              <a:xfrm>
                <a:off x="4686300" y="2204864"/>
                <a:ext cx="3960000" cy="3960000"/>
              </a:xfrm>
              <a:prstGeom prst="rect">
                <a:avLst/>
              </a:prstGeom>
            </p:spPr>
          </p:pic>
        </mc:Fallback>
      </mc:AlternateContent>
      <p:sp>
        <p:nvSpPr>
          <p:cNvPr id="7" name="テキスト ボックス 6">
            <a:extLst>
              <a:ext uri="{FF2B5EF4-FFF2-40B4-BE49-F238E27FC236}">
                <a16:creationId xmlns:a16="http://schemas.microsoft.com/office/drawing/2014/main" id="{A096D81C-AD48-4D31-B267-A21E32605FEE}"/>
              </a:ext>
            </a:extLst>
          </p:cNvPr>
          <p:cNvSpPr txBox="1"/>
          <p:nvPr/>
        </p:nvSpPr>
        <p:spPr>
          <a:xfrm>
            <a:off x="177552" y="2201750"/>
            <a:ext cx="864096" cy="338554"/>
          </a:xfrm>
          <a:prstGeom prst="rect">
            <a:avLst/>
          </a:prstGeom>
          <a:noFill/>
        </p:spPr>
        <p:txBody>
          <a:bodyPr wrap="square" rtlCol="0">
            <a:spAutoFit/>
          </a:bodyPr>
          <a:lstStyle/>
          <a:p>
            <a:pPr algn="ctr"/>
            <a:r>
              <a:rPr lang="en-US" altLang="ja-JP" sz="1600" dirty="0">
                <a:solidFill>
                  <a:schemeClr val="tx2"/>
                </a:solidFill>
              </a:rPr>
              <a:t>k</a:t>
            </a:r>
            <a:r>
              <a:rPr kumimoji="1" lang="en-US" altLang="ja-JP" sz="1600" dirty="0">
                <a:solidFill>
                  <a:schemeClr val="tx2"/>
                </a:solidFill>
              </a:rPr>
              <a:t>g</a:t>
            </a:r>
            <a:endParaRPr kumimoji="1" lang="ja-JP" altLang="en-US" sz="1600" dirty="0">
              <a:solidFill>
                <a:schemeClr val="tx2"/>
              </a:solidFill>
            </a:endParaRPr>
          </a:p>
        </p:txBody>
      </p:sp>
      <p:sp>
        <p:nvSpPr>
          <p:cNvPr id="9" name="左大かっこ 8">
            <a:extLst>
              <a:ext uri="{FF2B5EF4-FFF2-40B4-BE49-F238E27FC236}">
                <a16:creationId xmlns:a16="http://schemas.microsoft.com/office/drawing/2014/main" id="{3752F125-B34A-494F-A4DD-011A3241213C}"/>
              </a:ext>
            </a:extLst>
          </p:cNvPr>
          <p:cNvSpPr/>
          <p:nvPr/>
        </p:nvSpPr>
        <p:spPr>
          <a:xfrm rot="16200000">
            <a:off x="2001259" y="4487573"/>
            <a:ext cx="109929" cy="1737198"/>
          </a:xfrm>
          <a:prstGeom prst="leftBracket">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D90A22B-8DD9-4BF1-AC09-2AE7E20BCD5A}"/>
              </a:ext>
            </a:extLst>
          </p:cNvPr>
          <p:cNvSpPr txBox="1"/>
          <p:nvPr/>
        </p:nvSpPr>
        <p:spPr>
          <a:xfrm>
            <a:off x="1804195" y="5356172"/>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1" name="テキスト ボックス 10">
            <a:extLst>
              <a:ext uri="{FF2B5EF4-FFF2-40B4-BE49-F238E27FC236}">
                <a16:creationId xmlns:a16="http://schemas.microsoft.com/office/drawing/2014/main" id="{E840901B-BEAD-46AE-AD08-3AD58381AFA9}"/>
              </a:ext>
            </a:extLst>
          </p:cNvPr>
          <p:cNvSpPr txBox="1"/>
          <p:nvPr/>
        </p:nvSpPr>
        <p:spPr>
          <a:xfrm>
            <a:off x="2267744" y="2531528"/>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2" name="左大かっこ 11">
            <a:extLst>
              <a:ext uri="{FF2B5EF4-FFF2-40B4-BE49-F238E27FC236}">
                <a16:creationId xmlns:a16="http://schemas.microsoft.com/office/drawing/2014/main" id="{CE5961AE-F5CD-4718-8ABF-514B976F4EC8}"/>
              </a:ext>
            </a:extLst>
          </p:cNvPr>
          <p:cNvSpPr/>
          <p:nvPr/>
        </p:nvSpPr>
        <p:spPr>
          <a:xfrm rot="5400000">
            <a:off x="2434533" y="1550258"/>
            <a:ext cx="134472" cy="2628292"/>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63E20427-89FF-4769-9163-405C2795FEA6}"/>
              </a:ext>
            </a:extLst>
          </p:cNvPr>
          <p:cNvSpPr txBox="1"/>
          <p:nvPr/>
        </p:nvSpPr>
        <p:spPr>
          <a:xfrm>
            <a:off x="6588224" y="2473326"/>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4" name="左大かっこ 13">
            <a:extLst>
              <a:ext uri="{FF2B5EF4-FFF2-40B4-BE49-F238E27FC236}">
                <a16:creationId xmlns:a16="http://schemas.microsoft.com/office/drawing/2014/main" id="{9CFF4611-8281-47B1-B41C-2FED4E0ACEBE}"/>
              </a:ext>
            </a:extLst>
          </p:cNvPr>
          <p:cNvSpPr/>
          <p:nvPr/>
        </p:nvSpPr>
        <p:spPr>
          <a:xfrm rot="5400000">
            <a:off x="6755013" y="1492056"/>
            <a:ext cx="134472" cy="2628292"/>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07366674-65BE-4D0D-9D84-C78E96FA48D8}"/>
              </a:ext>
            </a:extLst>
          </p:cNvPr>
          <p:cNvSpPr txBox="1"/>
          <p:nvPr/>
        </p:nvSpPr>
        <p:spPr>
          <a:xfrm>
            <a:off x="5508104" y="6300028"/>
            <a:ext cx="3528392" cy="369332"/>
          </a:xfrm>
          <a:prstGeom prst="rect">
            <a:avLst/>
          </a:prstGeom>
          <a:noFill/>
        </p:spPr>
        <p:txBody>
          <a:bodyPr wrap="square" rtlCol="0">
            <a:spAutoFit/>
          </a:bodyPr>
          <a:lstStyle/>
          <a:p>
            <a:pPr algn="r"/>
            <a:r>
              <a:rPr lang="en-US" altLang="ja-JP" dirty="0"/>
              <a:t>  </a:t>
            </a:r>
            <a:r>
              <a:rPr kumimoji="1" lang="en-US" altLang="ja-JP" dirty="0"/>
              <a:t>* P&lt;0.05 vs observation </a:t>
            </a:r>
            <a:r>
              <a:rPr lang="en-US" altLang="ja-JP" dirty="0"/>
              <a:t>period</a:t>
            </a:r>
          </a:p>
        </p:txBody>
      </p:sp>
      <p:sp>
        <p:nvSpPr>
          <p:cNvPr id="16" name="テキスト ボックス 15">
            <a:extLst>
              <a:ext uri="{FF2B5EF4-FFF2-40B4-BE49-F238E27FC236}">
                <a16:creationId xmlns:a16="http://schemas.microsoft.com/office/drawing/2014/main" id="{6B9066A8-512F-4DD3-ACBF-47C89824FA73}"/>
              </a:ext>
            </a:extLst>
          </p:cNvPr>
          <p:cNvSpPr txBox="1"/>
          <p:nvPr/>
        </p:nvSpPr>
        <p:spPr>
          <a:xfrm>
            <a:off x="5994158" y="620688"/>
            <a:ext cx="1890210" cy="369332"/>
          </a:xfrm>
          <a:prstGeom prst="rect">
            <a:avLst/>
          </a:prstGeom>
          <a:solidFill>
            <a:schemeClr val="accent6">
              <a:lumMod val="20000"/>
              <a:lumOff val="80000"/>
            </a:schemeClr>
          </a:solidFill>
        </p:spPr>
        <p:txBody>
          <a:bodyPr wrap="square" rtlCol="0">
            <a:spAutoFit/>
          </a:bodyPr>
          <a:lstStyle/>
          <a:p>
            <a:r>
              <a:rPr lang="ja-JP" altLang="en-US" sz="1600" dirty="0"/>
              <a:t>体重＆</a:t>
            </a:r>
            <a:r>
              <a:rPr lang="en-US" altLang="ja-JP" b="1" dirty="0"/>
              <a:t>BMI </a:t>
            </a:r>
            <a:r>
              <a:rPr lang="ja-JP" altLang="en-US" sz="1600" dirty="0"/>
              <a:t>スコア</a:t>
            </a:r>
            <a:endParaRPr kumimoji="1" lang="ja-JP" altLang="en-US" sz="1600" dirty="0"/>
          </a:p>
        </p:txBody>
      </p:sp>
      <p:sp>
        <p:nvSpPr>
          <p:cNvPr id="17" name="テキスト ボックス 16">
            <a:extLst>
              <a:ext uri="{FF2B5EF4-FFF2-40B4-BE49-F238E27FC236}">
                <a16:creationId xmlns:a16="http://schemas.microsoft.com/office/drawing/2014/main" id="{E17B89BA-468E-4A04-8D61-D84480187C79}"/>
              </a:ext>
            </a:extLst>
          </p:cNvPr>
          <p:cNvSpPr txBox="1"/>
          <p:nvPr/>
        </p:nvSpPr>
        <p:spPr>
          <a:xfrm>
            <a:off x="3145154" y="2260291"/>
            <a:ext cx="562750" cy="307777"/>
          </a:xfrm>
          <a:prstGeom prst="rect">
            <a:avLst/>
          </a:prstGeom>
          <a:solidFill>
            <a:schemeClr val="accent2">
              <a:lumMod val="20000"/>
              <a:lumOff val="80000"/>
            </a:schemeClr>
          </a:solidFill>
          <a:ln>
            <a:solidFill>
              <a:schemeClr val="accent1"/>
            </a:solidFill>
          </a:ln>
        </p:spPr>
        <p:txBody>
          <a:bodyPr wrap="square" rtlCol="0">
            <a:spAutoFit/>
          </a:bodyPr>
          <a:lstStyle/>
          <a:p>
            <a:r>
              <a:rPr lang="ja-JP" altLang="en-US" sz="1400" dirty="0"/>
              <a:t>体重</a:t>
            </a:r>
            <a:endParaRPr kumimoji="1" lang="ja-JP" altLang="en-US" sz="1400" dirty="0"/>
          </a:p>
        </p:txBody>
      </p:sp>
      <p:sp>
        <p:nvSpPr>
          <p:cNvPr id="19" name="テキスト ボックス 18">
            <a:extLst>
              <a:ext uri="{FF2B5EF4-FFF2-40B4-BE49-F238E27FC236}">
                <a16:creationId xmlns:a16="http://schemas.microsoft.com/office/drawing/2014/main" id="{A089475B-9C3B-4296-90DD-93D8BE8D3173}"/>
              </a:ext>
            </a:extLst>
          </p:cNvPr>
          <p:cNvSpPr txBox="1"/>
          <p:nvPr/>
        </p:nvSpPr>
        <p:spPr>
          <a:xfrm>
            <a:off x="395976" y="6361583"/>
            <a:ext cx="5187642" cy="307777"/>
          </a:xfrm>
          <a:prstGeom prst="rect">
            <a:avLst/>
          </a:prstGeom>
          <a:noFill/>
        </p:spPr>
        <p:txBody>
          <a:bodyPr wrap="square" rtlCol="0">
            <a:spAutoFit/>
          </a:bodyPr>
          <a:lstStyle/>
          <a:p>
            <a:r>
              <a:rPr lang="ja-JP" altLang="en-US" sz="1400" dirty="0">
                <a:solidFill>
                  <a:srgbClr val="FF0000"/>
                </a:solidFill>
              </a:rPr>
              <a:t>冷え症の方はやせ型が多く、本調査では平均</a:t>
            </a:r>
            <a:r>
              <a:rPr lang="en-US" altLang="ja-JP" sz="1400" dirty="0">
                <a:solidFill>
                  <a:srgbClr val="FF0000"/>
                </a:solidFill>
              </a:rPr>
              <a:t>―0.5K </a:t>
            </a:r>
            <a:r>
              <a:rPr lang="ja-JP" altLang="en-US" sz="1400" dirty="0">
                <a:solidFill>
                  <a:srgbClr val="FF0000"/>
                </a:solidFill>
              </a:rPr>
              <a:t>の体重ダウン</a:t>
            </a:r>
            <a:endParaRPr kumimoji="1" lang="ja-JP" altLang="en-US" sz="1400" dirty="0">
              <a:solidFill>
                <a:srgbClr val="FF0000"/>
              </a:solidFill>
            </a:endParaRPr>
          </a:p>
        </p:txBody>
      </p:sp>
    </p:spTree>
    <p:extLst>
      <p:ext uri="{BB962C8B-B14F-4D97-AF65-F5344CB8AC3E}">
        <p14:creationId xmlns:p14="http://schemas.microsoft.com/office/powerpoint/2010/main" val="89151897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E20A7-0C25-4D7D-A3C8-54B8D02CBDCC}"/>
              </a:ext>
            </a:extLst>
          </p:cNvPr>
          <p:cNvSpPr>
            <a:spLocks noGrp="1"/>
          </p:cNvSpPr>
          <p:nvPr>
            <p:ph type="title"/>
          </p:nvPr>
        </p:nvSpPr>
        <p:spPr>
          <a:xfrm>
            <a:off x="609600" y="260648"/>
            <a:ext cx="8153400" cy="990600"/>
          </a:xfrm>
        </p:spPr>
        <p:txBody>
          <a:bodyPr>
            <a:normAutofit/>
          </a:bodyPr>
          <a:lstStyle/>
          <a:p>
            <a:r>
              <a:rPr lang="en-US" altLang="ja-JP" dirty="0"/>
              <a:t>4. </a:t>
            </a:r>
            <a:r>
              <a:rPr lang="en-US" altLang="ja-JP" dirty="0" err="1"/>
              <a:t>Hiesho</a:t>
            </a:r>
            <a:r>
              <a:rPr lang="en-US" altLang="ja-JP" dirty="0"/>
              <a:t> score &amp; VAS scale </a:t>
            </a:r>
            <a:endParaRPr kumimoji="1" lang="ja-JP" altLang="en-US" dirty="0"/>
          </a:p>
        </p:txBody>
      </p:sp>
      <p:sp>
        <p:nvSpPr>
          <p:cNvPr id="3" name="スライド番号プレースホルダー 2">
            <a:extLst>
              <a:ext uri="{FF2B5EF4-FFF2-40B4-BE49-F238E27FC236}">
                <a16:creationId xmlns:a16="http://schemas.microsoft.com/office/drawing/2014/main" id="{085AE958-B79A-4A82-B0D4-80ECE9DB9CA7}"/>
              </a:ext>
            </a:extLst>
          </p:cNvPr>
          <p:cNvSpPr>
            <a:spLocks noGrp="1"/>
          </p:cNvSpPr>
          <p:nvPr>
            <p:ph type="sldNum" sz="quarter" idx="12"/>
          </p:nvPr>
        </p:nvSpPr>
        <p:spPr>
          <a:xfrm>
            <a:off x="0" y="1160254"/>
            <a:ext cx="533400" cy="244476"/>
          </a:xfrm>
        </p:spPr>
        <p:txBody>
          <a:bodyPr>
            <a:normAutofit fontScale="85000" lnSpcReduction="20000"/>
          </a:bodyPr>
          <a:lstStyle/>
          <a:p>
            <a:fld id="{77B0C410-54EC-49A0-A932-53154B5088FA}" type="slidenum">
              <a:rPr kumimoji="1" lang="ja-JP" altLang="en-US" smtClean="0"/>
              <a:t>11</a:t>
            </a:fld>
            <a:endParaRPr kumimoji="1" lang="ja-JP" altLang="en-US"/>
          </a:p>
        </p:txBody>
      </p:sp>
      <p:sp>
        <p:nvSpPr>
          <p:cNvPr id="8" name="左大かっこ 7">
            <a:extLst>
              <a:ext uri="{FF2B5EF4-FFF2-40B4-BE49-F238E27FC236}">
                <a16:creationId xmlns:a16="http://schemas.microsoft.com/office/drawing/2014/main" id="{A25AF7AD-2644-4036-B956-2287E0A05634}"/>
              </a:ext>
            </a:extLst>
          </p:cNvPr>
          <p:cNvSpPr/>
          <p:nvPr/>
        </p:nvSpPr>
        <p:spPr>
          <a:xfrm rot="16200000">
            <a:off x="2001259" y="5288684"/>
            <a:ext cx="109929" cy="1737198"/>
          </a:xfrm>
          <a:prstGeom prst="leftBracket">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D64ABCC-D9F1-4744-A5E4-93268A64EE81}"/>
              </a:ext>
            </a:extLst>
          </p:cNvPr>
          <p:cNvSpPr txBox="1"/>
          <p:nvPr/>
        </p:nvSpPr>
        <p:spPr>
          <a:xfrm>
            <a:off x="1804195" y="6157283"/>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0" name="テキスト ボックス 9">
            <a:extLst>
              <a:ext uri="{FF2B5EF4-FFF2-40B4-BE49-F238E27FC236}">
                <a16:creationId xmlns:a16="http://schemas.microsoft.com/office/drawing/2014/main" id="{6C3A7AFE-1A9C-4F6C-B6BE-CB9E5D53C858}"/>
              </a:ext>
            </a:extLst>
          </p:cNvPr>
          <p:cNvSpPr txBox="1"/>
          <p:nvPr/>
        </p:nvSpPr>
        <p:spPr>
          <a:xfrm>
            <a:off x="2236541" y="6445314"/>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1" name="左大かっこ 10">
            <a:extLst>
              <a:ext uri="{FF2B5EF4-FFF2-40B4-BE49-F238E27FC236}">
                <a16:creationId xmlns:a16="http://schemas.microsoft.com/office/drawing/2014/main" id="{8F7EFCF6-C0AB-4BB9-B551-CF290AD364C3}"/>
              </a:ext>
            </a:extLst>
          </p:cNvPr>
          <p:cNvSpPr/>
          <p:nvPr/>
        </p:nvSpPr>
        <p:spPr>
          <a:xfrm rot="16200000">
            <a:off x="2433605" y="5144369"/>
            <a:ext cx="109929" cy="2601891"/>
          </a:xfrm>
          <a:prstGeom prst="leftBracket">
            <a:avLst/>
          </a:prstGeom>
          <a:ln>
            <a:solidFill>
              <a:schemeClr val="accent1">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左大かっこ 11">
            <a:extLst>
              <a:ext uri="{FF2B5EF4-FFF2-40B4-BE49-F238E27FC236}">
                <a16:creationId xmlns:a16="http://schemas.microsoft.com/office/drawing/2014/main" id="{5B826D4F-548B-451B-8C20-249D96A225B2}"/>
              </a:ext>
            </a:extLst>
          </p:cNvPr>
          <p:cNvSpPr/>
          <p:nvPr/>
        </p:nvSpPr>
        <p:spPr>
          <a:xfrm rot="16200000">
            <a:off x="6348440" y="5288684"/>
            <a:ext cx="109929" cy="1737198"/>
          </a:xfrm>
          <a:prstGeom prst="leftBracket">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21E58DAF-587B-4867-B6AF-3A47664BD207}"/>
              </a:ext>
            </a:extLst>
          </p:cNvPr>
          <p:cNvSpPr txBox="1"/>
          <p:nvPr/>
        </p:nvSpPr>
        <p:spPr>
          <a:xfrm>
            <a:off x="6151376" y="6157283"/>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4" name="テキスト ボックス 13">
            <a:extLst>
              <a:ext uri="{FF2B5EF4-FFF2-40B4-BE49-F238E27FC236}">
                <a16:creationId xmlns:a16="http://schemas.microsoft.com/office/drawing/2014/main" id="{7E430C87-B0E8-482A-9974-774817161C11}"/>
              </a:ext>
            </a:extLst>
          </p:cNvPr>
          <p:cNvSpPr txBox="1"/>
          <p:nvPr/>
        </p:nvSpPr>
        <p:spPr>
          <a:xfrm>
            <a:off x="6583722" y="6445314"/>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5" name="左大かっこ 14">
            <a:extLst>
              <a:ext uri="{FF2B5EF4-FFF2-40B4-BE49-F238E27FC236}">
                <a16:creationId xmlns:a16="http://schemas.microsoft.com/office/drawing/2014/main" id="{BF418B59-EEE7-4140-A639-92B4A5AEBCC3}"/>
              </a:ext>
            </a:extLst>
          </p:cNvPr>
          <p:cNvSpPr/>
          <p:nvPr/>
        </p:nvSpPr>
        <p:spPr>
          <a:xfrm rot="16200000">
            <a:off x="6780786" y="5144369"/>
            <a:ext cx="109929" cy="2601891"/>
          </a:xfrm>
          <a:prstGeom prst="leftBracket">
            <a:avLst/>
          </a:prstGeom>
          <a:ln>
            <a:solidFill>
              <a:schemeClr val="accent1">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B49D6ED8-36A0-48EF-9A29-5DA82E5EB0A3}"/>
              </a:ext>
            </a:extLst>
          </p:cNvPr>
          <p:cNvSpPr txBox="1"/>
          <p:nvPr/>
        </p:nvSpPr>
        <p:spPr>
          <a:xfrm>
            <a:off x="2267744" y="2419560"/>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7" name="左大かっこ 16">
            <a:extLst>
              <a:ext uri="{FF2B5EF4-FFF2-40B4-BE49-F238E27FC236}">
                <a16:creationId xmlns:a16="http://schemas.microsoft.com/office/drawing/2014/main" id="{D82FEE6F-0350-4502-9F61-653BC510707B}"/>
              </a:ext>
            </a:extLst>
          </p:cNvPr>
          <p:cNvSpPr/>
          <p:nvPr/>
        </p:nvSpPr>
        <p:spPr>
          <a:xfrm rot="5400000">
            <a:off x="2434533" y="1438290"/>
            <a:ext cx="134472" cy="2628292"/>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023300A3-0EFE-4560-94BE-9EAEE1B06DA1}"/>
              </a:ext>
            </a:extLst>
          </p:cNvPr>
          <p:cNvSpPr txBox="1"/>
          <p:nvPr/>
        </p:nvSpPr>
        <p:spPr>
          <a:xfrm>
            <a:off x="6588224" y="2412864"/>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9" name="左大かっこ 18">
            <a:extLst>
              <a:ext uri="{FF2B5EF4-FFF2-40B4-BE49-F238E27FC236}">
                <a16:creationId xmlns:a16="http://schemas.microsoft.com/office/drawing/2014/main" id="{FBA5A947-2105-4FE1-811D-09357F9725F7}"/>
              </a:ext>
            </a:extLst>
          </p:cNvPr>
          <p:cNvSpPr/>
          <p:nvPr/>
        </p:nvSpPr>
        <p:spPr>
          <a:xfrm rot="5400000">
            <a:off x="6755013" y="1431594"/>
            <a:ext cx="134472" cy="2628292"/>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4B1A046F-FF9C-4F9B-BCE6-C80CED4BA5CE}"/>
              </a:ext>
            </a:extLst>
          </p:cNvPr>
          <p:cNvGrpSpPr/>
          <p:nvPr/>
        </p:nvGrpSpPr>
        <p:grpSpPr>
          <a:xfrm>
            <a:off x="4644448" y="2093336"/>
            <a:ext cx="3960000" cy="3960000"/>
            <a:chOff x="4644448" y="2093336"/>
            <a:chExt cx="3960000" cy="3960000"/>
          </a:xfrm>
        </p:grpSpPr>
        <mc:AlternateContent xmlns:mc="http://schemas.openxmlformats.org/markup-compatibility/2006" xmlns:cx1="http://schemas.microsoft.com/office/drawing/2015/9/8/chartex">
          <mc:Choice Requires="cx1">
            <p:graphicFrame>
              <p:nvGraphicFramePr>
                <p:cNvPr id="7" name="グラフ 6">
                  <a:extLst>
                    <a:ext uri="{FF2B5EF4-FFF2-40B4-BE49-F238E27FC236}">
                      <a16:creationId xmlns:a16="http://schemas.microsoft.com/office/drawing/2014/main" id="{16DDF194-0E39-4414-A31C-020EE28DA5E1}"/>
                    </a:ext>
                  </a:extLst>
                </p:cNvPr>
                <p:cNvGraphicFramePr/>
                <p:nvPr/>
              </p:nvGraphicFramePr>
              <p:xfrm>
                <a:off x="4644448" y="2093336"/>
                <a:ext cx="3960000" cy="396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グラフ 6">
                  <a:extLst>
                    <a:ext uri="{FF2B5EF4-FFF2-40B4-BE49-F238E27FC236}">
                      <a16:creationId xmlns:a16="http://schemas.microsoft.com/office/drawing/2014/main" id="{16DDF194-0E39-4414-A31C-020EE28DA5E1}"/>
                    </a:ext>
                  </a:extLst>
                </p:cNvPr>
                <p:cNvPicPr>
                  <a:picLocks noGrp="1" noRot="1" noChangeAspect="1" noMove="1" noResize="1" noEditPoints="1" noAdjustHandles="1" noChangeArrowheads="1" noChangeShapeType="1"/>
                </p:cNvPicPr>
                <p:nvPr/>
              </p:nvPicPr>
              <p:blipFill>
                <a:blip r:embed="rId4"/>
                <a:stretch>
                  <a:fillRect/>
                </a:stretch>
              </p:blipFill>
              <p:spPr>
                <a:xfrm>
                  <a:off x="4644448" y="2093336"/>
                  <a:ext cx="3960000" cy="3960000"/>
                </a:xfrm>
                <a:prstGeom prst="rect">
                  <a:avLst/>
                </a:prstGeom>
              </p:spPr>
            </p:pic>
          </mc:Fallback>
        </mc:AlternateContent>
        <p:sp>
          <p:nvSpPr>
            <p:cNvPr id="4" name="正方形/長方形 3">
              <a:extLst>
                <a:ext uri="{FF2B5EF4-FFF2-40B4-BE49-F238E27FC236}">
                  <a16:creationId xmlns:a16="http://schemas.microsoft.com/office/drawing/2014/main" id="{35A335B2-F1B3-414F-8550-0B872D3F9BEC}"/>
                </a:ext>
              </a:extLst>
            </p:cNvPr>
            <p:cNvSpPr/>
            <p:nvPr/>
          </p:nvSpPr>
          <p:spPr>
            <a:xfrm>
              <a:off x="4644448" y="2419560"/>
              <a:ext cx="431608" cy="393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a:extLst>
              <a:ext uri="{FF2B5EF4-FFF2-40B4-BE49-F238E27FC236}">
                <a16:creationId xmlns:a16="http://schemas.microsoft.com/office/drawing/2014/main" id="{944EABE9-8F53-4E55-B032-BCB9D67BBA1B}"/>
              </a:ext>
            </a:extLst>
          </p:cNvPr>
          <p:cNvGrpSpPr/>
          <p:nvPr/>
        </p:nvGrpSpPr>
        <p:grpSpPr>
          <a:xfrm>
            <a:off x="287962" y="2087058"/>
            <a:ext cx="4067574" cy="3960000"/>
            <a:chOff x="287962" y="2087058"/>
            <a:chExt cx="4067574" cy="3960000"/>
          </a:xfrm>
        </p:grpSpPr>
        <mc:AlternateContent xmlns:mc="http://schemas.openxmlformats.org/markup-compatibility/2006" xmlns:cx1="http://schemas.microsoft.com/office/drawing/2015/9/8/chartex">
          <mc:Choice Requires="cx1">
            <p:graphicFrame>
              <p:nvGraphicFramePr>
                <p:cNvPr id="6" name="グラフ 5">
                  <a:extLst>
                    <a:ext uri="{FF2B5EF4-FFF2-40B4-BE49-F238E27FC236}">
                      <a16:creationId xmlns:a16="http://schemas.microsoft.com/office/drawing/2014/main" id="{E01D2607-5C39-4B31-99D1-BE913151963B}"/>
                    </a:ext>
                  </a:extLst>
                </p:cNvPr>
                <p:cNvGraphicFramePr/>
                <p:nvPr/>
              </p:nvGraphicFramePr>
              <p:xfrm>
                <a:off x="395536" y="2087058"/>
                <a:ext cx="3960000" cy="396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6" name="グラフ 5">
                  <a:extLst>
                    <a:ext uri="{FF2B5EF4-FFF2-40B4-BE49-F238E27FC236}">
                      <a16:creationId xmlns:a16="http://schemas.microsoft.com/office/drawing/2014/main" id="{E01D2607-5C39-4B31-99D1-BE913151963B}"/>
                    </a:ext>
                  </a:extLst>
                </p:cNvPr>
                <p:cNvPicPr>
                  <a:picLocks noGrp="1" noRot="1" noChangeAspect="1" noMove="1" noResize="1" noEditPoints="1" noAdjustHandles="1" noChangeArrowheads="1" noChangeShapeType="1"/>
                </p:cNvPicPr>
                <p:nvPr/>
              </p:nvPicPr>
              <p:blipFill>
                <a:blip r:embed="rId6"/>
                <a:stretch>
                  <a:fillRect/>
                </a:stretch>
              </p:blipFill>
              <p:spPr>
                <a:xfrm>
                  <a:off x="395536" y="2087058"/>
                  <a:ext cx="3960000" cy="3960000"/>
                </a:xfrm>
                <a:prstGeom prst="rect">
                  <a:avLst/>
                </a:prstGeom>
              </p:spPr>
            </p:pic>
          </mc:Fallback>
        </mc:AlternateContent>
        <p:sp>
          <p:nvSpPr>
            <p:cNvPr id="20" name="正方形/長方形 19">
              <a:extLst>
                <a:ext uri="{FF2B5EF4-FFF2-40B4-BE49-F238E27FC236}">
                  <a16:creationId xmlns:a16="http://schemas.microsoft.com/office/drawing/2014/main" id="{C021401D-AB35-4015-96DA-95E063B82B2C}"/>
                </a:ext>
              </a:extLst>
            </p:cNvPr>
            <p:cNvSpPr/>
            <p:nvPr/>
          </p:nvSpPr>
          <p:spPr>
            <a:xfrm>
              <a:off x="287962" y="2459522"/>
              <a:ext cx="431608" cy="393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テキスト ボックス 21">
            <a:extLst>
              <a:ext uri="{FF2B5EF4-FFF2-40B4-BE49-F238E27FC236}">
                <a16:creationId xmlns:a16="http://schemas.microsoft.com/office/drawing/2014/main" id="{618F1268-6FB1-4953-9C21-726F64695DAA}"/>
              </a:ext>
            </a:extLst>
          </p:cNvPr>
          <p:cNvSpPr txBox="1"/>
          <p:nvPr/>
        </p:nvSpPr>
        <p:spPr>
          <a:xfrm>
            <a:off x="1804195" y="1484784"/>
            <a:ext cx="7358602" cy="369332"/>
          </a:xfrm>
          <a:prstGeom prst="rect">
            <a:avLst/>
          </a:prstGeom>
          <a:noFill/>
        </p:spPr>
        <p:txBody>
          <a:bodyPr wrap="square" rtlCol="0">
            <a:spAutoFit/>
          </a:bodyPr>
          <a:lstStyle/>
          <a:p>
            <a:pPr algn="r"/>
            <a:r>
              <a:rPr lang="en-US" altLang="ja-JP" dirty="0"/>
              <a:t>  </a:t>
            </a:r>
            <a:r>
              <a:rPr kumimoji="1" lang="en-US" altLang="ja-JP" dirty="0"/>
              <a:t>* P&lt;0.05 vs observation </a:t>
            </a:r>
            <a:r>
              <a:rPr lang="en-US" altLang="ja-JP" dirty="0"/>
              <a:t>period  ** P&lt;0.01 vs observation period</a:t>
            </a:r>
          </a:p>
        </p:txBody>
      </p:sp>
      <p:sp>
        <p:nvSpPr>
          <p:cNvPr id="23" name="テキスト ボックス 22">
            <a:extLst>
              <a:ext uri="{FF2B5EF4-FFF2-40B4-BE49-F238E27FC236}">
                <a16:creationId xmlns:a16="http://schemas.microsoft.com/office/drawing/2014/main" id="{BEBA6400-8C2B-402C-B210-51A426617413}"/>
              </a:ext>
            </a:extLst>
          </p:cNvPr>
          <p:cNvSpPr txBox="1"/>
          <p:nvPr/>
        </p:nvSpPr>
        <p:spPr>
          <a:xfrm>
            <a:off x="1948509" y="2752436"/>
            <a:ext cx="1080120" cy="307777"/>
          </a:xfrm>
          <a:prstGeom prst="rect">
            <a:avLst/>
          </a:prstGeom>
          <a:solidFill>
            <a:schemeClr val="accent2">
              <a:lumMod val="20000"/>
              <a:lumOff val="80000"/>
            </a:schemeClr>
          </a:solidFill>
          <a:ln>
            <a:solidFill>
              <a:schemeClr val="accent1"/>
            </a:solidFill>
          </a:ln>
        </p:spPr>
        <p:txBody>
          <a:bodyPr wrap="square" rtlCol="0">
            <a:spAutoFit/>
          </a:bodyPr>
          <a:lstStyle/>
          <a:p>
            <a:r>
              <a:rPr kumimoji="1" lang="ja-JP" altLang="en-US" sz="1400" dirty="0"/>
              <a:t>客観的指標</a:t>
            </a:r>
          </a:p>
        </p:txBody>
      </p:sp>
      <p:sp>
        <p:nvSpPr>
          <p:cNvPr id="24" name="テキスト ボックス 23">
            <a:extLst>
              <a:ext uri="{FF2B5EF4-FFF2-40B4-BE49-F238E27FC236}">
                <a16:creationId xmlns:a16="http://schemas.microsoft.com/office/drawing/2014/main" id="{81FD563D-7A74-4434-AF5B-96164CC4FAA8}"/>
              </a:ext>
            </a:extLst>
          </p:cNvPr>
          <p:cNvSpPr txBox="1"/>
          <p:nvPr/>
        </p:nvSpPr>
        <p:spPr>
          <a:xfrm>
            <a:off x="6336196" y="2743103"/>
            <a:ext cx="1080120" cy="307777"/>
          </a:xfrm>
          <a:prstGeom prst="rect">
            <a:avLst/>
          </a:prstGeom>
          <a:solidFill>
            <a:schemeClr val="accent2">
              <a:lumMod val="20000"/>
              <a:lumOff val="80000"/>
            </a:schemeClr>
          </a:solidFill>
          <a:ln>
            <a:solidFill>
              <a:schemeClr val="accent1"/>
            </a:solidFill>
          </a:ln>
        </p:spPr>
        <p:txBody>
          <a:bodyPr wrap="square" rtlCol="0">
            <a:spAutoFit/>
          </a:bodyPr>
          <a:lstStyle/>
          <a:p>
            <a:r>
              <a:rPr lang="ja-JP" altLang="en-US" sz="1400" dirty="0"/>
              <a:t>主観</a:t>
            </a:r>
            <a:r>
              <a:rPr kumimoji="1" lang="ja-JP" altLang="en-US" sz="1400" dirty="0"/>
              <a:t>的指標</a:t>
            </a:r>
          </a:p>
        </p:txBody>
      </p:sp>
      <p:sp>
        <p:nvSpPr>
          <p:cNvPr id="25" name="テキスト ボックス 24">
            <a:extLst>
              <a:ext uri="{FF2B5EF4-FFF2-40B4-BE49-F238E27FC236}">
                <a16:creationId xmlns:a16="http://schemas.microsoft.com/office/drawing/2014/main" id="{DA3D978E-E5F0-4F4C-92D4-5FB037DA57CB}"/>
              </a:ext>
            </a:extLst>
          </p:cNvPr>
          <p:cNvSpPr txBox="1"/>
          <p:nvPr/>
        </p:nvSpPr>
        <p:spPr>
          <a:xfrm>
            <a:off x="2267744" y="260645"/>
            <a:ext cx="1368152" cy="338554"/>
          </a:xfrm>
          <a:prstGeom prst="rect">
            <a:avLst/>
          </a:prstGeom>
          <a:solidFill>
            <a:schemeClr val="accent6">
              <a:lumMod val="20000"/>
              <a:lumOff val="80000"/>
            </a:schemeClr>
          </a:solidFill>
        </p:spPr>
        <p:txBody>
          <a:bodyPr wrap="square" rtlCol="0">
            <a:spAutoFit/>
          </a:bodyPr>
          <a:lstStyle/>
          <a:p>
            <a:r>
              <a:rPr kumimoji="1" lang="ja-JP" altLang="en-US" sz="1600" dirty="0"/>
              <a:t>冷え症スコア</a:t>
            </a:r>
          </a:p>
        </p:txBody>
      </p:sp>
      <p:sp>
        <p:nvSpPr>
          <p:cNvPr id="26" name="テキスト ボックス 25">
            <a:extLst>
              <a:ext uri="{FF2B5EF4-FFF2-40B4-BE49-F238E27FC236}">
                <a16:creationId xmlns:a16="http://schemas.microsoft.com/office/drawing/2014/main" id="{6C1F2BA6-6503-493B-B60E-19FA73727A3A}"/>
              </a:ext>
            </a:extLst>
          </p:cNvPr>
          <p:cNvSpPr txBox="1"/>
          <p:nvPr/>
        </p:nvSpPr>
        <p:spPr>
          <a:xfrm>
            <a:off x="81934" y="2612919"/>
            <a:ext cx="997678" cy="307777"/>
          </a:xfrm>
          <a:prstGeom prst="rect">
            <a:avLst/>
          </a:prstGeom>
          <a:noFill/>
        </p:spPr>
        <p:txBody>
          <a:bodyPr wrap="square" rtlCol="0">
            <a:spAutoFit/>
          </a:bodyPr>
          <a:lstStyle/>
          <a:p>
            <a:r>
              <a:rPr kumimoji="1" lang="ja-JP" altLang="en-US" sz="1400" dirty="0">
                <a:solidFill>
                  <a:srgbClr val="FF0000"/>
                </a:solidFill>
              </a:rPr>
              <a:t>重症度・高</a:t>
            </a:r>
          </a:p>
        </p:txBody>
      </p:sp>
      <p:sp>
        <p:nvSpPr>
          <p:cNvPr id="27" name="テキスト ボックス 26">
            <a:extLst>
              <a:ext uri="{FF2B5EF4-FFF2-40B4-BE49-F238E27FC236}">
                <a16:creationId xmlns:a16="http://schemas.microsoft.com/office/drawing/2014/main" id="{2912D4D8-5B2C-4B77-A621-E63822130FDD}"/>
              </a:ext>
            </a:extLst>
          </p:cNvPr>
          <p:cNvSpPr txBox="1"/>
          <p:nvPr/>
        </p:nvSpPr>
        <p:spPr>
          <a:xfrm>
            <a:off x="6963239" y="787074"/>
            <a:ext cx="1799761" cy="338554"/>
          </a:xfrm>
          <a:prstGeom prst="rect">
            <a:avLst/>
          </a:prstGeom>
          <a:noFill/>
        </p:spPr>
        <p:txBody>
          <a:bodyPr wrap="square" rtlCol="0">
            <a:spAutoFit/>
          </a:bodyPr>
          <a:lstStyle/>
          <a:p>
            <a:r>
              <a:rPr kumimoji="1" lang="ja-JP" altLang="en-US" sz="1600" dirty="0">
                <a:solidFill>
                  <a:srgbClr val="FF0000"/>
                </a:solidFill>
              </a:rPr>
              <a:t>辛さの度合い</a:t>
            </a:r>
          </a:p>
        </p:txBody>
      </p:sp>
    </p:spTree>
    <p:extLst>
      <p:ext uri="{BB962C8B-B14F-4D97-AF65-F5344CB8AC3E}">
        <p14:creationId xmlns:p14="http://schemas.microsoft.com/office/powerpoint/2010/main" val="168623152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E20A7-0C25-4D7D-A3C8-54B8D02CBDCC}"/>
              </a:ext>
            </a:extLst>
          </p:cNvPr>
          <p:cNvSpPr>
            <a:spLocks noGrp="1"/>
          </p:cNvSpPr>
          <p:nvPr>
            <p:ph type="title"/>
          </p:nvPr>
        </p:nvSpPr>
        <p:spPr/>
        <p:txBody>
          <a:bodyPr>
            <a:normAutofit/>
          </a:bodyPr>
          <a:lstStyle/>
          <a:p>
            <a:r>
              <a:rPr lang="en-US" altLang="ja-JP" dirty="0"/>
              <a:t>5. Sleep score &amp; latency </a:t>
            </a:r>
            <a:endParaRPr kumimoji="1" lang="ja-JP" altLang="en-US" dirty="0"/>
          </a:p>
        </p:txBody>
      </p:sp>
      <p:sp>
        <p:nvSpPr>
          <p:cNvPr id="3" name="スライド番号プレースホルダー 2">
            <a:extLst>
              <a:ext uri="{FF2B5EF4-FFF2-40B4-BE49-F238E27FC236}">
                <a16:creationId xmlns:a16="http://schemas.microsoft.com/office/drawing/2014/main" id="{085AE958-B79A-4A82-B0D4-80ECE9DB9CA7}"/>
              </a:ext>
            </a:extLst>
          </p:cNvPr>
          <p:cNvSpPr>
            <a:spLocks noGrp="1"/>
          </p:cNvSpPr>
          <p:nvPr>
            <p:ph type="sldNum" sz="quarter" idx="12"/>
          </p:nvPr>
        </p:nvSpPr>
        <p:spPr/>
        <p:txBody>
          <a:bodyPr>
            <a:normAutofit fontScale="85000" lnSpcReduction="20000"/>
          </a:bodyPr>
          <a:lstStyle/>
          <a:p>
            <a:fld id="{77B0C410-54EC-49A0-A932-53154B5088FA}" type="slidenum">
              <a:rPr kumimoji="1" lang="ja-JP" altLang="en-US" smtClean="0"/>
              <a:t>12</a:t>
            </a:fld>
            <a:endParaRPr kumimoji="1" lang="ja-JP" altLang="en-US"/>
          </a:p>
        </p:txBody>
      </p:sp>
      <mc:AlternateContent xmlns:mc="http://schemas.openxmlformats.org/markup-compatibility/2006" xmlns:cx1="http://schemas.microsoft.com/office/drawing/2015/9/8/chartex">
        <mc:Choice Requires="cx1">
          <p:graphicFrame>
            <p:nvGraphicFramePr>
              <p:cNvPr id="7" name="グラフ 6">
                <a:extLst>
                  <a:ext uri="{FF2B5EF4-FFF2-40B4-BE49-F238E27FC236}">
                    <a16:creationId xmlns:a16="http://schemas.microsoft.com/office/drawing/2014/main" id="{E89E153F-1A8B-4BB1-B22D-40BA1B8D7C14}"/>
                  </a:ext>
                </a:extLst>
              </p:cNvPr>
              <p:cNvGraphicFramePr/>
              <p:nvPr/>
            </p:nvGraphicFramePr>
            <p:xfrm>
              <a:off x="539552" y="1965800"/>
              <a:ext cx="3960000" cy="396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グラフ 6">
                <a:extLst>
                  <a:ext uri="{FF2B5EF4-FFF2-40B4-BE49-F238E27FC236}">
                    <a16:creationId xmlns:a16="http://schemas.microsoft.com/office/drawing/2014/main" id="{E89E153F-1A8B-4BB1-B22D-40BA1B8D7C14}"/>
                  </a:ext>
                </a:extLst>
              </p:cNvPr>
              <p:cNvPicPr>
                <a:picLocks noGrp="1" noRot="1" noChangeAspect="1" noMove="1" noResize="1" noEditPoints="1" noAdjustHandles="1" noChangeArrowheads="1" noChangeShapeType="1"/>
              </p:cNvPicPr>
              <p:nvPr/>
            </p:nvPicPr>
            <p:blipFill>
              <a:blip r:embed="rId4"/>
              <a:stretch>
                <a:fillRect/>
              </a:stretch>
            </p:blipFill>
            <p:spPr>
              <a:xfrm>
                <a:off x="539552" y="1965800"/>
                <a:ext cx="3960000" cy="3960000"/>
              </a:xfrm>
              <a:prstGeom prst="rect">
                <a:avLst/>
              </a:prstGeom>
            </p:spPr>
          </p:pic>
        </mc:Fallback>
      </mc:AlternateContent>
      <p:sp>
        <p:nvSpPr>
          <p:cNvPr id="6" name="テキスト ボックス 5">
            <a:extLst>
              <a:ext uri="{FF2B5EF4-FFF2-40B4-BE49-F238E27FC236}">
                <a16:creationId xmlns:a16="http://schemas.microsoft.com/office/drawing/2014/main" id="{5407BA43-52B4-450A-8689-26A8D13BEDE2}"/>
              </a:ext>
            </a:extLst>
          </p:cNvPr>
          <p:cNvSpPr txBox="1"/>
          <p:nvPr/>
        </p:nvSpPr>
        <p:spPr>
          <a:xfrm>
            <a:off x="4427984" y="1965800"/>
            <a:ext cx="864096" cy="338554"/>
          </a:xfrm>
          <a:prstGeom prst="rect">
            <a:avLst/>
          </a:prstGeom>
          <a:noFill/>
        </p:spPr>
        <p:txBody>
          <a:bodyPr wrap="square" rtlCol="0">
            <a:spAutoFit/>
          </a:bodyPr>
          <a:lstStyle/>
          <a:p>
            <a:pPr algn="ctr"/>
            <a:r>
              <a:rPr kumimoji="1" lang="en-US" altLang="ja-JP" sz="1600" dirty="0">
                <a:solidFill>
                  <a:schemeClr val="tx2"/>
                </a:solidFill>
              </a:rPr>
              <a:t>min</a:t>
            </a:r>
            <a:endParaRPr kumimoji="1" lang="ja-JP" altLang="en-US" sz="1600" dirty="0">
              <a:solidFill>
                <a:schemeClr val="tx2"/>
              </a:solidFill>
            </a:endParaRPr>
          </a:p>
        </p:txBody>
      </p:sp>
      <p:sp>
        <p:nvSpPr>
          <p:cNvPr id="9" name="テキスト ボックス 8">
            <a:extLst>
              <a:ext uri="{FF2B5EF4-FFF2-40B4-BE49-F238E27FC236}">
                <a16:creationId xmlns:a16="http://schemas.microsoft.com/office/drawing/2014/main" id="{C60B4829-D536-481C-84C1-350A4CC65493}"/>
              </a:ext>
            </a:extLst>
          </p:cNvPr>
          <p:cNvSpPr txBox="1"/>
          <p:nvPr/>
        </p:nvSpPr>
        <p:spPr>
          <a:xfrm>
            <a:off x="2411761" y="2286326"/>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0" name="左大かっこ 9">
            <a:extLst>
              <a:ext uri="{FF2B5EF4-FFF2-40B4-BE49-F238E27FC236}">
                <a16:creationId xmlns:a16="http://schemas.microsoft.com/office/drawing/2014/main" id="{164D494D-71CC-4883-804E-B0DDFADBBAAA}"/>
              </a:ext>
            </a:extLst>
          </p:cNvPr>
          <p:cNvSpPr/>
          <p:nvPr/>
        </p:nvSpPr>
        <p:spPr>
          <a:xfrm rot="5400000">
            <a:off x="2578550" y="1305056"/>
            <a:ext cx="134472" cy="2628292"/>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cx1="http://schemas.microsoft.com/office/drawing/2015/9/8/chartex">
        <mc:Choice Requires="cx1">
          <p:graphicFrame>
            <p:nvGraphicFramePr>
              <p:cNvPr id="11" name="グラフ 10">
                <a:extLst>
                  <a:ext uri="{FF2B5EF4-FFF2-40B4-BE49-F238E27FC236}">
                    <a16:creationId xmlns:a16="http://schemas.microsoft.com/office/drawing/2014/main" id="{30F9C391-2703-4DD7-AB9E-F8AFC6FE9A7F}"/>
                  </a:ext>
                </a:extLst>
              </p:cNvPr>
              <p:cNvGraphicFramePr/>
              <p:nvPr/>
            </p:nvGraphicFramePr>
            <p:xfrm>
              <a:off x="4644008" y="1979782"/>
              <a:ext cx="3960000" cy="396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11" name="グラフ 10">
                <a:extLst>
                  <a:ext uri="{FF2B5EF4-FFF2-40B4-BE49-F238E27FC236}">
                    <a16:creationId xmlns:a16="http://schemas.microsoft.com/office/drawing/2014/main" id="{30F9C391-2703-4DD7-AB9E-F8AFC6FE9A7F}"/>
                  </a:ext>
                </a:extLst>
              </p:cNvPr>
              <p:cNvPicPr>
                <a:picLocks noGrp="1" noRot="1" noChangeAspect="1" noMove="1" noResize="1" noEditPoints="1" noAdjustHandles="1" noChangeArrowheads="1" noChangeShapeType="1"/>
              </p:cNvPicPr>
              <p:nvPr/>
            </p:nvPicPr>
            <p:blipFill>
              <a:blip r:embed="rId6"/>
              <a:stretch>
                <a:fillRect/>
              </a:stretch>
            </p:blipFill>
            <p:spPr>
              <a:xfrm>
                <a:off x="4644008" y="1979782"/>
                <a:ext cx="3960000" cy="3960000"/>
              </a:xfrm>
              <a:prstGeom prst="rect">
                <a:avLst/>
              </a:prstGeom>
            </p:spPr>
          </p:pic>
        </mc:Fallback>
      </mc:AlternateContent>
      <p:sp>
        <p:nvSpPr>
          <p:cNvPr id="12" name="テキスト ボックス 11">
            <a:extLst>
              <a:ext uri="{FF2B5EF4-FFF2-40B4-BE49-F238E27FC236}">
                <a16:creationId xmlns:a16="http://schemas.microsoft.com/office/drawing/2014/main" id="{D3ED42C9-5298-4C2B-A28A-95ADE90511DD}"/>
              </a:ext>
            </a:extLst>
          </p:cNvPr>
          <p:cNvSpPr txBox="1"/>
          <p:nvPr/>
        </p:nvSpPr>
        <p:spPr>
          <a:xfrm>
            <a:off x="6516217" y="2308808"/>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3" name="左大かっこ 12">
            <a:extLst>
              <a:ext uri="{FF2B5EF4-FFF2-40B4-BE49-F238E27FC236}">
                <a16:creationId xmlns:a16="http://schemas.microsoft.com/office/drawing/2014/main" id="{C69B24F9-DEFF-404B-8324-6764B1DF394D}"/>
              </a:ext>
            </a:extLst>
          </p:cNvPr>
          <p:cNvSpPr/>
          <p:nvPr/>
        </p:nvSpPr>
        <p:spPr>
          <a:xfrm rot="5400000">
            <a:off x="6683006" y="1327538"/>
            <a:ext cx="134472" cy="2628292"/>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EE4C6CAB-EC28-49D8-AB13-C5D23E4366CD}"/>
              </a:ext>
            </a:extLst>
          </p:cNvPr>
          <p:cNvSpPr txBox="1"/>
          <p:nvPr/>
        </p:nvSpPr>
        <p:spPr>
          <a:xfrm>
            <a:off x="5508104" y="6300028"/>
            <a:ext cx="3528392" cy="369332"/>
          </a:xfrm>
          <a:prstGeom prst="rect">
            <a:avLst/>
          </a:prstGeom>
          <a:noFill/>
        </p:spPr>
        <p:txBody>
          <a:bodyPr wrap="square" rtlCol="0">
            <a:spAutoFit/>
          </a:bodyPr>
          <a:lstStyle/>
          <a:p>
            <a:pPr algn="r"/>
            <a:r>
              <a:rPr lang="en-US" altLang="ja-JP" dirty="0"/>
              <a:t>  </a:t>
            </a:r>
            <a:r>
              <a:rPr kumimoji="1" lang="en-US" altLang="ja-JP" dirty="0"/>
              <a:t>* P&lt;0.05 vs observation </a:t>
            </a:r>
            <a:r>
              <a:rPr lang="en-US" altLang="ja-JP" dirty="0"/>
              <a:t>period</a:t>
            </a:r>
          </a:p>
        </p:txBody>
      </p:sp>
      <p:sp>
        <p:nvSpPr>
          <p:cNvPr id="15" name="テキスト ボックス 14">
            <a:extLst>
              <a:ext uri="{FF2B5EF4-FFF2-40B4-BE49-F238E27FC236}">
                <a16:creationId xmlns:a16="http://schemas.microsoft.com/office/drawing/2014/main" id="{EA25551B-7D9F-4158-910D-7BCEA92D59B3}"/>
              </a:ext>
            </a:extLst>
          </p:cNvPr>
          <p:cNvSpPr txBox="1"/>
          <p:nvPr/>
        </p:nvSpPr>
        <p:spPr>
          <a:xfrm>
            <a:off x="6026307" y="2657748"/>
            <a:ext cx="1447870" cy="307777"/>
          </a:xfrm>
          <a:prstGeom prst="rect">
            <a:avLst/>
          </a:prstGeom>
          <a:solidFill>
            <a:schemeClr val="accent1">
              <a:lumMod val="20000"/>
              <a:lumOff val="80000"/>
            </a:schemeClr>
          </a:solidFill>
          <a:ln>
            <a:solidFill>
              <a:schemeClr val="accent1"/>
            </a:solidFill>
          </a:ln>
        </p:spPr>
        <p:txBody>
          <a:bodyPr wrap="square" rtlCol="0">
            <a:spAutoFit/>
          </a:bodyPr>
          <a:lstStyle/>
          <a:p>
            <a:r>
              <a:rPr kumimoji="1" lang="ja-JP" altLang="en-US" sz="1400" dirty="0"/>
              <a:t>入眠までの時間</a:t>
            </a:r>
          </a:p>
        </p:txBody>
      </p:sp>
      <p:sp>
        <p:nvSpPr>
          <p:cNvPr id="16" name="テキスト ボックス 15">
            <a:extLst>
              <a:ext uri="{FF2B5EF4-FFF2-40B4-BE49-F238E27FC236}">
                <a16:creationId xmlns:a16="http://schemas.microsoft.com/office/drawing/2014/main" id="{372A3F2D-6EFB-4D4F-A99F-09A39C595440}"/>
              </a:ext>
            </a:extLst>
          </p:cNvPr>
          <p:cNvSpPr txBox="1"/>
          <p:nvPr/>
        </p:nvSpPr>
        <p:spPr>
          <a:xfrm>
            <a:off x="1523315" y="2673208"/>
            <a:ext cx="2088232" cy="307777"/>
          </a:xfrm>
          <a:prstGeom prst="rect">
            <a:avLst/>
          </a:prstGeom>
          <a:solidFill>
            <a:schemeClr val="accent2">
              <a:lumMod val="20000"/>
              <a:lumOff val="80000"/>
            </a:schemeClr>
          </a:solidFill>
          <a:ln>
            <a:solidFill>
              <a:schemeClr val="accent1"/>
            </a:solidFill>
          </a:ln>
        </p:spPr>
        <p:txBody>
          <a:bodyPr wrap="square" rtlCol="0">
            <a:spAutoFit/>
          </a:bodyPr>
          <a:lstStyle/>
          <a:p>
            <a:r>
              <a:rPr lang="ja-JP" altLang="en-US" sz="1400" dirty="0"/>
              <a:t>ピッツバーグ睡眠調査票</a:t>
            </a:r>
            <a:endParaRPr kumimoji="1" lang="ja-JP" altLang="en-US" sz="1400" dirty="0"/>
          </a:p>
        </p:txBody>
      </p:sp>
      <p:sp>
        <p:nvSpPr>
          <p:cNvPr id="17" name="テキスト ボックス 16">
            <a:extLst>
              <a:ext uri="{FF2B5EF4-FFF2-40B4-BE49-F238E27FC236}">
                <a16:creationId xmlns:a16="http://schemas.microsoft.com/office/drawing/2014/main" id="{4165777C-FDD0-4CE0-8D0F-0628E6EDAE42}"/>
              </a:ext>
            </a:extLst>
          </p:cNvPr>
          <p:cNvSpPr txBox="1"/>
          <p:nvPr/>
        </p:nvSpPr>
        <p:spPr>
          <a:xfrm>
            <a:off x="2246736" y="241066"/>
            <a:ext cx="1368152" cy="338554"/>
          </a:xfrm>
          <a:prstGeom prst="rect">
            <a:avLst/>
          </a:prstGeom>
          <a:solidFill>
            <a:schemeClr val="accent6">
              <a:lumMod val="20000"/>
              <a:lumOff val="80000"/>
            </a:schemeClr>
          </a:solidFill>
        </p:spPr>
        <p:txBody>
          <a:bodyPr wrap="square" rtlCol="0">
            <a:spAutoFit/>
          </a:bodyPr>
          <a:lstStyle/>
          <a:p>
            <a:r>
              <a:rPr lang="ja-JP" altLang="en-US" sz="1600" dirty="0"/>
              <a:t>睡眠度</a:t>
            </a:r>
            <a:r>
              <a:rPr kumimoji="1" lang="ja-JP" altLang="en-US" sz="1600" dirty="0"/>
              <a:t>スコア</a:t>
            </a:r>
          </a:p>
        </p:txBody>
      </p:sp>
      <p:sp>
        <p:nvSpPr>
          <p:cNvPr id="4" name="テキスト ボックス 3">
            <a:extLst>
              <a:ext uri="{FF2B5EF4-FFF2-40B4-BE49-F238E27FC236}">
                <a16:creationId xmlns:a16="http://schemas.microsoft.com/office/drawing/2014/main" id="{B1888064-15E0-408F-B0A5-E8D0EA2CF520}"/>
              </a:ext>
            </a:extLst>
          </p:cNvPr>
          <p:cNvSpPr txBox="1"/>
          <p:nvPr/>
        </p:nvSpPr>
        <p:spPr>
          <a:xfrm>
            <a:off x="214002" y="2109409"/>
            <a:ext cx="997678" cy="307777"/>
          </a:xfrm>
          <a:prstGeom prst="rect">
            <a:avLst/>
          </a:prstGeom>
          <a:noFill/>
        </p:spPr>
        <p:txBody>
          <a:bodyPr wrap="square" rtlCol="0">
            <a:spAutoFit/>
          </a:bodyPr>
          <a:lstStyle/>
          <a:p>
            <a:r>
              <a:rPr kumimoji="1" lang="ja-JP" altLang="en-US" sz="1400" dirty="0">
                <a:solidFill>
                  <a:srgbClr val="FF0000"/>
                </a:solidFill>
              </a:rPr>
              <a:t>重症度・高</a:t>
            </a:r>
          </a:p>
        </p:txBody>
      </p:sp>
      <p:sp>
        <p:nvSpPr>
          <p:cNvPr id="18" name="テキスト ボックス 17">
            <a:extLst>
              <a:ext uri="{FF2B5EF4-FFF2-40B4-BE49-F238E27FC236}">
                <a16:creationId xmlns:a16="http://schemas.microsoft.com/office/drawing/2014/main" id="{B96E647A-0D44-4224-807F-094E20EE1AF1}"/>
              </a:ext>
            </a:extLst>
          </p:cNvPr>
          <p:cNvSpPr txBox="1"/>
          <p:nvPr/>
        </p:nvSpPr>
        <p:spPr>
          <a:xfrm>
            <a:off x="2164950" y="3008447"/>
            <a:ext cx="1110906" cy="307777"/>
          </a:xfrm>
          <a:prstGeom prst="rect">
            <a:avLst/>
          </a:prstGeom>
          <a:noFill/>
        </p:spPr>
        <p:txBody>
          <a:bodyPr wrap="square" rtlCol="0">
            <a:spAutoFit/>
          </a:bodyPr>
          <a:lstStyle/>
          <a:p>
            <a:r>
              <a:rPr lang="ja-JP" altLang="en-US" sz="1400" dirty="0">
                <a:solidFill>
                  <a:schemeClr val="accent2"/>
                </a:solidFill>
              </a:rPr>
              <a:t>辛さの指標</a:t>
            </a:r>
            <a:endParaRPr kumimoji="1" lang="ja-JP" altLang="en-US" sz="1400" dirty="0">
              <a:solidFill>
                <a:schemeClr val="accent2"/>
              </a:solidFill>
            </a:endParaRPr>
          </a:p>
        </p:txBody>
      </p:sp>
    </p:spTree>
    <p:extLst>
      <p:ext uri="{BB962C8B-B14F-4D97-AF65-F5344CB8AC3E}">
        <p14:creationId xmlns:p14="http://schemas.microsoft.com/office/powerpoint/2010/main" val="413336601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E20A7-0C25-4D7D-A3C8-54B8D02CBDCC}"/>
              </a:ext>
            </a:extLst>
          </p:cNvPr>
          <p:cNvSpPr>
            <a:spLocks noGrp="1"/>
          </p:cNvSpPr>
          <p:nvPr>
            <p:ph type="title"/>
          </p:nvPr>
        </p:nvSpPr>
        <p:spPr/>
        <p:txBody>
          <a:bodyPr>
            <a:normAutofit/>
          </a:bodyPr>
          <a:lstStyle/>
          <a:p>
            <a:r>
              <a:rPr lang="en-US" altLang="ja-JP" dirty="0"/>
              <a:t>6. Mood score </a:t>
            </a:r>
            <a:endParaRPr kumimoji="1" lang="ja-JP" altLang="en-US" dirty="0"/>
          </a:p>
        </p:txBody>
      </p:sp>
      <p:sp>
        <p:nvSpPr>
          <p:cNvPr id="3" name="スライド番号プレースホルダー 2">
            <a:extLst>
              <a:ext uri="{FF2B5EF4-FFF2-40B4-BE49-F238E27FC236}">
                <a16:creationId xmlns:a16="http://schemas.microsoft.com/office/drawing/2014/main" id="{085AE958-B79A-4A82-B0D4-80ECE9DB9CA7}"/>
              </a:ext>
            </a:extLst>
          </p:cNvPr>
          <p:cNvSpPr>
            <a:spLocks noGrp="1"/>
          </p:cNvSpPr>
          <p:nvPr>
            <p:ph type="sldNum" sz="quarter" idx="12"/>
          </p:nvPr>
        </p:nvSpPr>
        <p:spPr/>
        <p:txBody>
          <a:bodyPr>
            <a:normAutofit fontScale="85000" lnSpcReduction="20000"/>
          </a:bodyPr>
          <a:lstStyle/>
          <a:p>
            <a:fld id="{77B0C410-54EC-49A0-A932-53154B5088FA}" type="slidenum">
              <a:rPr kumimoji="1" lang="ja-JP" altLang="en-US" smtClean="0"/>
              <a:t>13</a:t>
            </a:fld>
            <a:endParaRPr kumimoji="1" lang="ja-JP" altLang="en-US"/>
          </a:p>
        </p:txBody>
      </p:sp>
      <mc:AlternateContent xmlns:mc="http://schemas.openxmlformats.org/markup-compatibility/2006" xmlns:cx1="http://schemas.microsoft.com/office/drawing/2015/9/8/chartex">
        <mc:Choice Requires="cx1">
          <p:graphicFrame>
            <p:nvGraphicFramePr>
              <p:cNvPr id="7" name="グラフ 6">
                <a:extLst>
                  <a:ext uri="{FF2B5EF4-FFF2-40B4-BE49-F238E27FC236}">
                    <a16:creationId xmlns:a16="http://schemas.microsoft.com/office/drawing/2014/main" id="{A82ADD27-47B4-46F3-A801-0C68EFD535CC}"/>
                  </a:ext>
                </a:extLst>
              </p:cNvPr>
              <p:cNvGraphicFramePr/>
              <p:nvPr>
                <p:extLst>
                  <p:ext uri="{D42A27DB-BD31-4B8C-83A1-F6EECF244321}">
                    <p14:modId xmlns:p14="http://schemas.microsoft.com/office/powerpoint/2010/main" val="2757454071"/>
                  </p:ext>
                </p:extLst>
              </p:nvPr>
            </p:nvGraphicFramePr>
            <p:xfrm>
              <a:off x="35496" y="1973407"/>
              <a:ext cx="2340000" cy="216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グラフ 6">
                <a:extLst>
                  <a:ext uri="{FF2B5EF4-FFF2-40B4-BE49-F238E27FC236}">
                    <a16:creationId xmlns:a16="http://schemas.microsoft.com/office/drawing/2014/main" id="{A82ADD27-47B4-46F3-A801-0C68EFD535CC}"/>
                  </a:ext>
                </a:extLst>
              </p:cNvPr>
              <p:cNvPicPr>
                <a:picLocks noGrp="1" noRot="1" noChangeAspect="1" noMove="1" noResize="1" noEditPoints="1" noAdjustHandles="1" noChangeArrowheads="1" noChangeShapeType="1"/>
              </p:cNvPicPr>
              <p:nvPr/>
            </p:nvPicPr>
            <p:blipFill>
              <a:blip r:embed="rId4"/>
              <a:stretch>
                <a:fillRect/>
              </a:stretch>
            </p:blipFill>
            <p:spPr>
              <a:xfrm>
                <a:off x="35496" y="1973407"/>
                <a:ext cx="2340000" cy="21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8" name="グラフ 7">
                <a:extLst>
                  <a:ext uri="{FF2B5EF4-FFF2-40B4-BE49-F238E27FC236}">
                    <a16:creationId xmlns:a16="http://schemas.microsoft.com/office/drawing/2014/main" id="{E76D889A-3A1E-4005-B3B5-A4C69990C0C3}"/>
                  </a:ext>
                </a:extLst>
              </p:cNvPr>
              <p:cNvGraphicFramePr/>
              <p:nvPr>
                <p:extLst>
                  <p:ext uri="{D42A27DB-BD31-4B8C-83A1-F6EECF244321}">
                    <p14:modId xmlns:p14="http://schemas.microsoft.com/office/powerpoint/2010/main" val="3653950713"/>
                  </p:ext>
                </p:extLst>
              </p:nvPr>
            </p:nvGraphicFramePr>
            <p:xfrm>
              <a:off x="2261295" y="1989080"/>
              <a:ext cx="2340000" cy="216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8" name="グラフ 7">
                <a:extLst>
                  <a:ext uri="{FF2B5EF4-FFF2-40B4-BE49-F238E27FC236}">
                    <a16:creationId xmlns:a16="http://schemas.microsoft.com/office/drawing/2014/main" id="{E76D889A-3A1E-4005-B3B5-A4C69990C0C3}"/>
                  </a:ext>
                </a:extLst>
              </p:cNvPr>
              <p:cNvPicPr>
                <a:picLocks noGrp="1" noRot="1" noChangeAspect="1" noMove="1" noResize="1" noEditPoints="1" noAdjustHandles="1" noChangeArrowheads="1" noChangeShapeType="1"/>
              </p:cNvPicPr>
              <p:nvPr/>
            </p:nvPicPr>
            <p:blipFill>
              <a:blip r:embed="rId6"/>
              <a:stretch>
                <a:fillRect/>
              </a:stretch>
            </p:blipFill>
            <p:spPr>
              <a:xfrm>
                <a:off x="2261295" y="1989080"/>
                <a:ext cx="2340000" cy="21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9" name="グラフ 8">
                <a:extLst>
                  <a:ext uri="{FF2B5EF4-FFF2-40B4-BE49-F238E27FC236}">
                    <a16:creationId xmlns:a16="http://schemas.microsoft.com/office/drawing/2014/main" id="{50853E4D-0AAC-45CC-910B-5811C207312B}"/>
                  </a:ext>
                </a:extLst>
              </p:cNvPr>
              <p:cNvGraphicFramePr/>
              <p:nvPr>
                <p:extLst>
                  <p:ext uri="{D42A27DB-BD31-4B8C-83A1-F6EECF244321}">
                    <p14:modId xmlns:p14="http://schemas.microsoft.com/office/powerpoint/2010/main" val="594058084"/>
                  </p:ext>
                </p:extLst>
              </p:nvPr>
            </p:nvGraphicFramePr>
            <p:xfrm>
              <a:off x="4486935" y="1973407"/>
              <a:ext cx="2340000" cy="2160000"/>
            </p:xfrm>
            <a:graphic>
              <a:graphicData uri="http://schemas.microsoft.com/office/drawing/2014/chartex">
                <cx:chart xmlns:cx="http://schemas.microsoft.com/office/drawing/2014/chartex" xmlns:r="http://schemas.openxmlformats.org/officeDocument/2006/relationships" r:id="rId7"/>
              </a:graphicData>
            </a:graphic>
          </p:graphicFrame>
        </mc:Choice>
        <mc:Fallback xmlns="">
          <p:pic>
            <p:nvPicPr>
              <p:cNvPr id="9" name="グラフ 8">
                <a:extLst>
                  <a:ext uri="{FF2B5EF4-FFF2-40B4-BE49-F238E27FC236}">
                    <a16:creationId xmlns:a16="http://schemas.microsoft.com/office/drawing/2014/main" id="{50853E4D-0AAC-45CC-910B-5811C207312B}"/>
                  </a:ext>
                </a:extLst>
              </p:cNvPr>
              <p:cNvPicPr>
                <a:picLocks noGrp="1" noRot="1" noChangeAspect="1" noMove="1" noResize="1" noEditPoints="1" noAdjustHandles="1" noChangeArrowheads="1" noChangeShapeType="1"/>
              </p:cNvPicPr>
              <p:nvPr/>
            </p:nvPicPr>
            <p:blipFill>
              <a:blip r:embed="rId8"/>
              <a:stretch>
                <a:fillRect/>
              </a:stretch>
            </p:blipFill>
            <p:spPr>
              <a:xfrm>
                <a:off x="4486935" y="1973407"/>
                <a:ext cx="2340000" cy="21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1" name="グラフ 10">
                <a:extLst>
                  <a:ext uri="{FF2B5EF4-FFF2-40B4-BE49-F238E27FC236}">
                    <a16:creationId xmlns:a16="http://schemas.microsoft.com/office/drawing/2014/main" id="{A2503E4A-B39F-4676-AE05-35E6D3985D3C}"/>
                  </a:ext>
                </a:extLst>
              </p:cNvPr>
              <p:cNvGraphicFramePr/>
              <p:nvPr>
                <p:extLst>
                  <p:ext uri="{D42A27DB-BD31-4B8C-83A1-F6EECF244321}">
                    <p14:modId xmlns:p14="http://schemas.microsoft.com/office/powerpoint/2010/main" val="4168944075"/>
                  </p:ext>
                </p:extLst>
              </p:nvPr>
            </p:nvGraphicFramePr>
            <p:xfrm>
              <a:off x="6741884" y="1974501"/>
              <a:ext cx="2340000" cy="2160000"/>
            </p:xfrm>
            <a:graphic>
              <a:graphicData uri="http://schemas.microsoft.com/office/drawing/2014/chartex">
                <cx:chart xmlns:cx="http://schemas.microsoft.com/office/drawing/2014/chartex" xmlns:r="http://schemas.openxmlformats.org/officeDocument/2006/relationships" r:id="rId9"/>
              </a:graphicData>
            </a:graphic>
          </p:graphicFrame>
        </mc:Choice>
        <mc:Fallback xmlns="">
          <p:pic>
            <p:nvPicPr>
              <p:cNvPr id="11" name="グラフ 10">
                <a:extLst>
                  <a:ext uri="{FF2B5EF4-FFF2-40B4-BE49-F238E27FC236}">
                    <a16:creationId xmlns:a16="http://schemas.microsoft.com/office/drawing/2014/main" id="{A2503E4A-B39F-4676-AE05-35E6D3985D3C}"/>
                  </a:ext>
                </a:extLst>
              </p:cNvPr>
              <p:cNvPicPr>
                <a:picLocks noGrp="1" noRot="1" noChangeAspect="1" noMove="1" noResize="1" noEditPoints="1" noAdjustHandles="1" noChangeArrowheads="1" noChangeShapeType="1"/>
              </p:cNvPicPr>
              <p:nvPr/>
            </p:nvPicPr>
            <p:blipFill>
              <a:blip r:embed="rId10"/>
              <a:stretch>
                <a:fillRect/>
              </a:stretch>
            </p:blipFill>
            <p:spPr>
              <a:xfrm>
                <a:off x="6741884" y="1974501"/>
                <a:ext cx="2340000" cy="21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2" name="グラフ 11">
                <a:extLst>
                  <a:ext uri="{FF2B5EF4-FFF2-40B4-BE49-F238E27FC236}">
                    <a16:creationId xmlns:a16="http://schemas.microsoft.com/office/drawing/2014/main" id="{3F275AA1-1E7E-41D8-BB01-287CFC4ED438}"/>
                  </a:ext>
                </a:extLst>
              </p:cNvPr>
              <p:cNvGraphicFramePr/>
              <p:nvPr>
                <p:extLst>
                  <p:ext uri="{D42A27DB-BD31-4B8C-83A1-F6EECF244321}">
                    <p14:modId xmlns:p14="http://schemas.microsoft.com/office/powerpoint/2010/main" val="6349478"/>
                  </p:ext>
                </p:extLst>
              </p:nvPr>
            </p:nvGraphicFramePr>
            <p:xfrm>
              <a:off x="35496" y="4466076"/>
              <a:ext cx="2340000" cy="2160000"/>
            </p:xfrm>
            <a:graphic>
              <a:graphicData uri="http://schemas.microsoft.com/office/drawing/2014/chartex">
                <cx:chart xmlns:cx="http://schemas.microsoft.com/office/drawing/2014/chartex" xmlns:r="http://schemas.openxmlformats.org/officeDocument/2006/relationships" r:id="rId11"/>
              </a:graphicData>
            </a:graphic>
          </p:graphicFrame>
        </mc:Choice>
        <mc:Fallback xmlns="">
          <p:pic>
            <p:nvPicPr>
              <p:cNvPr id="12" name="グラフ 11">
                <a:extLst>
                  <a:ext uri="{FF2B5EF4-FFF2-40B4-BE49-F238E27FC236}">
                    <a16:creationId xmlns:a16="http://schemas.microsoft.com/office/drawing/2014/main" id="{3F275AA1-1E7E-41D8-BB01-287CFC4ED438}"/>
                  </a:ext>
                </a:extLst>
              </p:cNvPr>
              <p:cNvPicPr>
                <a:picLocks noGrp="1" noRot="1" noChangeAspect="1" noMove="1" noResize="1" noEditPoints="1" noAdjustHandles="1" noChangeArrowheads="1" noChangeShapeType="1"/>
              </p:cNvPicPr>
              <p:nvPr/>
            </p:nvPicPr>
            <p:blipFill>
              <a:blip r:embed="rId12"/>
              <a:stretch>
                <a:fillRect/>
              </a:stretch>
            </p:blipFill>
            <p:spPr>
              <a:xfrm>
                <a:off x="35496" y="4466076"/>
                <a:ext cx="2340000" cy="21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3" name="グラフ 12">
                <a:extLst>
                  <a:ext uri="{FF2B5EF4-FFF2-40B4-BE49-F238E27FC236}">
                    <a16:creationId xmlns:a16="http://schemas.microsoft.com/office/drawing/2014/main" id="{2948D2E6-9402-45C2-9848-3A111FA2DF7D}"/>
                  </a:ext>
                </a:extLst>
              </p:cNvPr>
              <p:cNvGraphicFramePr/>
              <p:nvPr>
                <p:extLst>
                  <p:ext uri="{D42A27DB-BD31-4B8C-83A1-F6EECF244321}">
                    <p14:modId xmlns:p14="http://schemas.microsoft.com/office/powerpoint/2010/main" val="3114720100"/>
                  </p:ext>
                </p:extLst>
              </p:nvPr>
            </p:nvGraphicFramePr>
            <p:xfrm>
              <a:off x="2256177" y="4509360"/>
              <a:ext cx="2340000" cy="2160000"/>
            </p:xfrm>
            <a:graphic>
              <a:graphicData uri="http://schemas.microsoft.com/office/drawing/2014/chartex">
                <cx:chart xmlns:cx="http://schemas.microsoft.com/office/drawing/2014/chartex" xmlns:r="http://schemas.openxmlformats.org/officeDocument/2006/relationships" r:id="rId13"/>
              </a:graphicData>
            </a:graphic>
          </p:graphicFrame>
        </mc:Choice>
        <mc:Fallback xmlns="">
          <p:pic>
            <p:nvPicPr>
              <p:cNvPr id="13" name="グラフ 12">
                <a:extLst>
                  <a:ext uri="{FF2B5EF4-FFF2-40B4-BE49-F238E27FC236}">
                    <a16:creationId xmlns:a16="http://schemas.microsoft.com/office/drawing/2014/main" id="{2948D2E6-9402-45C2-9848-3A111FA2DF7D}"/>
                  </a:ext>
                </a:extLst>
              </p:cNvPr>
              <p:cNvPicPr>
                <a:picLocks noGrp="1" noRot="1" noChangeAspect="1" noMove="1" noResize="1" noEditPoints="1" noAdjustHandles="1" noChangeArrowheads="1" noChangeShapeType="1"/>
              </p:cNvPicPr>
              <p:nvPr/>
            </p:nvPicPr>
            <p:blipFill>
              <a:blip r:embed="rId14"/>
              <a:stretch>
                <a:fillRect/>
              </a:stretch>
            </p:blipFill>
            <p:spPr>
              <a:xfrm>
                <a:off x="2256177" y="4509360"/>
                <a:ext cx="2340000" cy="21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4" name="グラフ 13">
                <a:extLst>
                  <a:ext uri="{FF2B5EF4-FFF2-40B4-BE49-F238E27FC236}">
                    <a16:creationId xmlns:a16="http://schemas.microsoft.com/office/drawing/2014/main" id="{788DD802-8723-48C3-9686-60D2B6912FE8}"/>
                  </a:ext>
                </a:extLst>
              </p:cNvPr>
              <p:cNvGraphicFramePr/>
              <p:nvPr>
                <p:extLst>
                  <p:ext uri="{D42A27DB-BD31-4B8C-83A1-F6EECF244321}">
                    <p14:modId xmlns:p14="http://schemas.microsoft.com/office/powerpoint/2010/main" val="2206288443"/>
                  </p:ext>
                </p:extLst>
              </p:nvPr>
            </p:nvGraphicFramePr>
            <p:xfrm>
              <a:off x="4524169" y="4509360"/>
              <a:ext cx="2340000" cy="2160000"/>
            </p:xfrm>
            <a:graphic>
              <a:graphicData uri="http://schemas.microsoft.com/office/drawing/2014/chartex">
                <cx:chart xmlns:cx="http://schemas.microsoft.com/office/drawing/2014/chartex" xmlns:r="http://schemas.openxmlformats.org/officeDocument/2006/relationships" r:id="rId15"/>
              </a:graphicData>
            </a:graphic>
          </p:graphicFrame>
        </mc:Choice>
        <mc:Fallback xmlns="">
          <p:pic>
            <p:nvPicPr>
              <p:cNvPr id="14" name="グラフ 13">
                <a:extLst>
                  <a:ext uri="{FF2B5EF4-FFF2-40B4-BE49-F238E27FC236}">
                    <a16:creationId xmlns:a16="http://schemas.microsoft.com/office/drawing/2014/main" id="{788DD802-8723-48C3-9686-60D2B6912FE8}"/>
                  </a:ext>
                </a:extLst>
              </p:cNvPr>
              <p:cNvPicPr>
                <a:picLocks noGrp="1" noRot="1" noChangeAspect="1" noMove="1" noResize="1" noEditPoints="1" noAdjustHandles="1" noChangeArrowheads="1" noChangeShapeType="1"/>
              </p:cNvPicPr>
              <p:nvPr/>
            </p:nvPicPr>
            <p:blipFill>
              <a:blip r:embed="rId16"/>
              <a:stretch>
                <a:fillRect/>
              </a:stretch>
            </p:blipFill>
            <p:spPr>
              <a:xfrm>
                <a:off x="4524169" y="4509360"/>
                <a:ext cx="2340000" cy="21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5" name="グラフ 14">
                <a:extLst>
                  <a:ext uri="{FF2B5EF4-FFF2-40B4-BE49-F238E27FC236}">
                    <a16:creationId xmlns:a16="http://schemas.microsoft.com/office/drawing/2014/main" id="{53ADD1B3-DC62-4CB8-A760-B50997C073CE}"/>
                  </a:ext>
                </a:extLst>
              </p:cNvPr>
              <p:cNvGraphicFramePr/>
              <p:nvPr>
                <p:extLst>
                  <p:ext uri="{D42A27DB-BD31-4B8C-83A1-F6EECF244321}">
                    <p14:modId xmlns:p14="http://schemas.microsoft.com/office/powerpoint/2010/main" val="1936508136"/>
                  </p:ext>
                </p:extLst>
              </p:nvPr>
            </p:nvGraphicFramePr>
            <p:xfrm>
              <a:off x="6792681" y="4509360"/>
              <a:ext cx="2340000" cy="2160000"/>
            </p:xfrm>
            <a:graphic>
              <a:graphicData uri="http://schemas.microsoft.com/office/drawing/2014/chartex">
                <cx:chart xmlns:cx="http://schemas.microsoft.com/office/drawing/2014/chartex" xmlns:r="http://schemas.openxmlformats.org/officeDocument/2006/relationships" r:id="rId17"/>
              </a:graphicData>
            </a:graphic>
          </p:graphicFrame>
        </mc:Choice>
        <mc:Fallback xmlns="">
          <p:pic>
            <p:nvPicPr>
              <p:cNvPr id="15" name="グラフ 14">
                <a:extLst>
                  <a:ext uri="{FF2B5EF4-FFF2-40B4-BE49-F238E27FC236}">
                    <a16:creationId xmlns:a16="http://schemas.microsoft.com/office/drawing/2014/main" id="{53ADD1B3-DC62-4CB8-A760-B50997C073CE}"/>
                  </a:ext>
                </a:extLst>
              </p:cNvPr>
              <p:cNvPicPr>
                <a:picLocks noGrp="1" noRot="1" noChangeAspect="1" noMove="1" noResize="1" noEditPoints="1" noAdjustHandles="1" noChangeArrowheads="1" noChangeShapeType="1"/>
              </p:cNvPicPr>
              <p:nvPr/>
            </p:nvPicPr>
            <p:blipFill>
              <a:blip r:embed="rId18"/>
              <a:stretch>
                <a:fillRect/>
              </a:stretch>
            </p:blipFill>
            <p:spPr>
              <a:xfrm>
                <a:off x="6792681" y="4509360"/>
                <a:ext cx="2340000" cy="2160000"/>
              </a:xfrm>
              <a:prstGeom prst="rect">
                <a:avLst/>
              </a:prstGeom>
            </p:spPr>
          </p:pic>
        </mc:Fallback>
      </mc:AlternateContent>
      <p:sp>
        <p:nvSpPr>
          <p:cNvPr id="16" name="テキスト ボックス 15">
            <a:extLst>
              <a:ext uri="{FF2B5EF4-FFF2-40B4-BE49-F238E27FC236}">
                <a16:creationId xmlns:a16="http://schemas.microsoft.com/office/drawing/2014/main" id="{61D0F903-B50C-435E-A33C-98FFDDB13969}"/>
              </a:ext>
            </a:extLst>
          </p:cNvPr>
          <p:cNvSpPr txBox="1"/>
          <p:nvPr/>
        </p:nvSpPr>
        <p:spPr>
          <a:xfrm>
            <a:off x="1078631" y="2204864"/>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7" name="左大かっこ 16">
            <a:extLst>
              <a:ext uri="{FF2B5EF4-FFF2-40B4-BE49-F238E27FC236}">
                <a16:creationId xmlns:a16="http://schemas.microsoft.com/office/drawing/2014/main" id="{B2C75666-EAFA-4272-8F8E-0A21DCC45597}"/>
              </a:ext>
            </a:extLst>
          </p:cNvPr>
          <p:cNvSpPr/>
          <p:nvPr/>
        </p:nvSpPr>
        <p:spPr>
          <a:xfrm rot="5400000">
            <a:off x="1292167" y="1738321"/>
            <a:ext cx="76985" cy="1442120"/>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EC2190BD-280A-4890-A0E2-DA79F63F00F5}"/>
              </a:ext>
            </a:extLst>
          </p:cNvPr>
          <p:cNvSpPr txBox="1"/>
          <p:nvPr/>
        </p:nvSpPr>
        <p:spPr>
          <a:xfrm rot="10800000">
            <a:off x="3322639" y="3360791"/>
            <a:ext cx="48053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9" name="左大かっこ 18">
            <a:extLst>
              <a:ext uri="{FF2B5EF4-FFF2-40B4-BE49-F238E27FC236}">
                <a16:creationId xmlns:a16="http://schemas.microsoft.com/office/drawing/2014/main" id="{162899CC-52C1-41F3-AB21-83691A0C3A44}"/>
              </a:ext>
            </a:extLst>
          </p:cNvPr>
          <p:cNvSpPr/>
          <p:nvPr/>
        </p:nvSpPr>
        <p:spPr>
          <a:xfrm rot="16200000">
            <a:off x="3524415" y="2746433"/>
            <a:ext cx="76985" cy="1442120"/>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2F0E875-7429-4277-8342-E0730757DD2D}"/>
              </a:ext>
            </a:extLst>
          </p:cNvPr>
          <p:cNvSpPr txBox="1"/>
          <p:nvPr/>
        </p:nvSpPr>
        <p:spPr>
          <a:xfrm>
            <a:off x="7789912" y="2164794"/>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21" name="左大かっこ 20">
            <a:extLst>
              <a:ext uri="{FF2B5EF4-FFF2-40B4-BE49-F238E27FC236}">
                <a16:creationId xmlns:a16="http://schemas.microsoft.com/office/drawing/2014/main" id="{0B598EB9-3EBF-4F76-B396-D82BF7C9198D}"/>
              </a:ext>
            </a:extLst>
          </p:cNvPr>
          <p:cNvSpPr/>
          <p:nvPr/>
        </p:nvSpPr>
        <p:spPr>
          <a:xfrm rot="5400000">
            <a:off x="8003448" y="1698251"/>
            <a:ext cx="76985" cy="1442120"/>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CEA3A468-0EC7-4213-89CA-74D23C4550C3}"/>
              </a:ext>
            </a:extLst>
          </p:cNvPr>
          <p:cNvSpPr txBox="1"/>
          <p:nvPr/>
        </p:nvSpPr>
        <p:spPr>
          <a:xfrm>
            <a:off x="1078631" y="4596857"/>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23" name="左大かっこ 22">
            <a:extLst>
              <a:ext uri="{FF2B5EF4-FFF2-40B4-BE49-F238E27FC236}">
                <a16:creationId xmlns:a16="http://schemas.microsoft.com/office/drawing/2014/main" id="{46088040-1163-4B0A-BC60-D3E77C1396F8}"/>
              </a:ext>
            </a:extLst>
          </p:cNvPr>
          <p:cNvSpPr/>
          <p:nvPr/>
        </p:nvSpPr>
        <p:spPr>
          <a:xfrm rot="5400000">
            <a:off x="1292167" y="4130314"/>
            <a:ext cx="76985" cy="1442120"/>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37723BFB-6C25-4EA7-A12E-5A5E6010C9B1}"/>
              </a:ext>
            </a:extLst>
          </p:cNvPr>
          <p:cNvSpPr txBox="1"/>
          <p:nvPr/>
        </p:nvSpPr>
        <p:spPr>
          <a:xfrm>
            <a:off x="7813341" y="4714567"/>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25" name="左大かっこ 24">
            <a:extLst>
              <a:ext uri="{FF2B5EF4-FFF2-40B4-BE49-F238E27FC236}">
                <a16:creationId xmlns:a16="http://schemas.microsoft.com/office/drawing/2014/main" id="{D64FE649-7E05-477F-AD3A-0B32741F4825}"/>
              </a:ext>
            </a:extLst>
          </p:cNvPr>
          <p:cNvSpPr/>
          <p:nvPr/>
        </p:nvSpPr>
        <p:spPr>
          <a:xfrm rot="5400000">
            <a:off x="8026877" y="4248024"/>
            <a:ext cx="76985" cy="1442120"/>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A5134E9D-E980-464C-95CD-AF23EF83F8C3}"/>
              </a:ext>
            </a:extLst>
          </p:cNvPr>
          <p:cNvSpPr txBox="1"/>
          <p:nvPr/>
        </p:nvSpPr>
        <p:spPr>
          <a:xfrm>
            <a:off x="1804195" y="1484784"/>
            <a:ext cx="7358602" cy="307777"/>
          </a:xfrm>
          <a:prstGeom prst="rect">
            <a:avLst/>
          </a:prstGeom>
          <a:noFill/>
        </p:spPr>
        <p:txBody>
          <a:bodyPr wrap="square" rtlCol="0">
            <a:spAutoFit/>
          </a:bodyPr>
          <a:lstStyle/>
          <a:p>
            <a:pPr algn="r"/>
            <a:r>
              <a:rPr lang="en-US" altLang="ja-JP" sz="1400" dirty="0"/>
              <a:t>  </a:t>
            </a:r>
            <a:r>
              <a:rPr kumimoji="1" lang="en-US" altLang="ja-JP" sz="1400" dirty="0"/>
              <a:t>* P&lt;0.05 vs observation </a:t>
            </a:r>
            <a:r>
              <a:rPr lang="en-US" altLang="ja-JP" sz="1400" dirty="0"/>
              <a:t>period  ** P&lt;0.01 vs observation period</a:t>
            </a:r>
          </a:p>
        </p:txBody>
      </p:sp>
    </p:spTree>
    <p:extLst>
      <p:ext uri="{BB962C8B-B14F-4D97-AF65-F5344CB8AC3E}">
        <p14:creationId xmlns:p14="http://schemas.microsoft.com/office/powerpoint/2010/main" val="3080302650"/>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E20A7-0C25-4D7D-A3C8-54B8D02CBDCC}"/>
              </a:ext>
            </a:extLst>
          </p:cNvPr>
          <p:cNvSpPr>
            <a:spLocks noGrp="1"/>
          </p:cNvSpPr>
          <p:nvPr>
            <p:ph type="title"/>
          </p:nvPr>
        </p:nvSpPr>
        <p:spPr/>
        <p:txBody>
          <a:bodyPr>
            <a:normAutofit/>
          </a:bodyPr>
          <a:lstStyle/>
          <a:p>
            <a:r>
              <a:rPr lang="en-US" altLang="ja-JP" dirty="0"/>
              <a:t>7. WBC </a:t>
            </a:r>
            <a:endParaRPr kumimoji="1" lang="ja-JP" altLang="en-US" dirty="0"/>
          </a:p>
        </p:txBody>
      </p:sp>
      <p:sp>
        <p:nvSpPr>
          <p:cNvPr id="3" name="スライド番号プレースホルダー 2">
            <a:extLst>
              <a:ext uri="{FF2B5EF4-FFF2-40B4-BE49-F238E27FC236}">
                <a16:creationId xmlns:a16="http://schemas.microsoft.com/office/drawing/2014/main" id="{085AE958-B79A-4A82-B0D4-80ECE9DB9CA7}"/>
              </a:ext>
            </a:extLst>
          </p:cNvPr>
          <p:cNvSpPr>
            <a:spLocks noGrp="1"/>
          </p:cNvSpPr>
          <p:nvPr>
            <p:ph type="sldNum" sz="quarter" idx="12"/>
          </p:nvPr>
        </p:nvSpPr>
        <p:spPr/>
        <p:txBody>
          <a:bodyPr>
            <a:normAutofit fontScale="85000" lnSpcReduction="20000"/>
          </a:bodyPr>
          <a:lstStyle/>
          <a:p>
            <a:fld id="{77B0C410-54EC-49A0-A932-53154B5088FA}" type="slidenum">
              <a:rPr kumimoji="1" lang="ja-JP" altLang="en-US" smtClean="0"/>
              <a:t>14</a:t>
            </a:fld>
            <a:endParaRPr kumimoji="1" lang="ja-JP" altLang="en-US"/>
          </a:p>
        </p:txBody>
      </p:sp>
      <mc:AlternateContent xmlns:mc="http://schemas.openxmlformats.org/markup-compatibility/2006" xmlns:cx1="http://schemas.microsoft.com/office/drawing/2015/9/8/chartex">
        <mc:Choice Requires="cx1">
          <p:graphicFrame>
            <p:nvGraphicFramePr>
              <p:cNvPr id="7" name="グラフ 6">
                <a:extLst>
                  <a:ext uri="{FF2B5EF4-FFF2-40B4-BE49-F238E27FC236}">
                    <a16:creationId xmlns:a16="http://schemas.microsoft.com/office/drawing/2014/main" id="{E918A3F0-BED0-4599-87A7-0AD7401B6260}"/>
                  </a:ext>
                </a:extLst>
              </p:cNvPr>
              <p:cNvGraphicFramePr/>
              <p:nvPr>
                <p:extLst>
                  <p:ext uri="{D42A27DB-BD31-4B8C-83A1-F6EECF244321}">
                    <p14:modId xmlns:p14="http://schemas.microsoft.com/office/powerpoint/2010/main" val="3922601839"/>
                  </p:ext>
                </p:extLst>
              </p:nvPr>
            </p:nvGraphicFramePr>
            <p:xfrm>
              <a:off x="150498" y="2251068"/>
              <a:ext cx="2880000" cy="288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グラフ 6">
                <a:extLst>
                  <a:ext uri="{FF2B5EF4-FFF2-40B4-BE49-F238E27FC236}">
                    <a16:creationId xmlns:a16="http://schemas.microsoft.com/office/drawing/2014/main" id="{E918A3F0-BED0-4599-87A7-0AD7401B6260}"/>
                  </a:ext>
                </a:extLst>
              </p:cNvPr>
              <p:cNvPicPr>
                <a:picLocks noGrp="1" noRot="1" noChangeAspect="1" noMove="1" noResize="1" noEditPoints="1" noAdjustHandles="1" noChangeArrowheads="1" noChangeShapeType="1"/>
              </p:cNvPicPr>
              <p:nvPr/>
            </p:nvPicPr>
            <p:blipFill>
              <a:blip r:embed="rId4"/>
              <a:stretch>
                <a:fillRect/>
              </a:stretch>
            </p:blipFill>
            <p:spPr>
              <a:xfrm>
                <a:off x="150498" y="2251068"/>
                <a:ext cx="2880000" cy="288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8" name="グラフ 7">
                <a:extLst>
                  <a:ext uri="{FF2B5EF4-FFF2-40B4-BE49-F238E27FC236}">
                    <a16:creationId xmlns:a16="http://schemas.microsoft.com/office/drawing/2014/main" id="{F11017C5-AB3B-4A8F-8BAE-621EC769301B}"/>
                  </a:ext>
                </a:extLst>
              </p:cNvPr>
              <p:cNvGraphicFramePr/>
              <p:nvPr>
                <p:extLst>
                  <p:ext uri="{D42A27DB-BD31-4B8C-83A1-F6EECF244321}">
                    <p14:modId xmlns:p14="http://schemas.microsoft.com/office/powerpoint/2010/main" val="406076743"/>
                  </p:ext>
                </p:extLst>
              </p:nvPr>
            </p:nvGraphicFramePr>
            <p:xfrm>
              <a:off x="3060152" y="2277192"/>
              <a:ext cx="2880000" cy="288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8" name="グラフ 7">
                <a:extLst>
                  <a:ext uri="{FF2B5EF4-FFF2-40B4-BE49-F238E27FC236}">
                    <a16:creationId xmlns:a16="http://schemas.microsoft.com/office/drawing/2014/main" id="{F11017C5-AB3B-4A8F-8BAE-621EC769301B}"/>
                  </a:ext>
                </a:extLst>
              </p:cNvPr>
              <p:cNvPicPr>
                <a:picLocks noGrp="1" noRot="1" noChangeAspect="1" noMove="1" noResize="1" noEditPoints="1" noAdjustHandles="1" noChangeArrowheads="1" noChangeShapeType="1"/>
              </p:cNvPicPr>
              <p:nvPr/>
            </p:nvPicPr>
            <p:blipFill>
              <a:blip r:embed="rId6"/>
              <a:stretch>
                <a:fillRect/>
              </a:stretch>
            </p:blipFill>
            <p:spPr>
              <a:xfrm>
                <a:off x="3060152" y="2277192"/>
                <a:ext cx="2880000" cy="288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9" name="グラフ 8">
                <a:extLst>
                  <a:ext uri="{FF2B5EF4-FFF2-40B4-BE49-F238E27FC236}">
                    <a16:creationId xmlns:a16="http://schemas.microsoft.com/office/drawing/2014/main" id="{FBBBB682-8EE5-4CDF-BFE1-70410FE8A813}"/>
                  </a:ext>
                </a:extLst>
              </p:cNvPr>
              <p:cNvGraphicFramePr/>
              <p:nvPr>
                <p:extLst>
                  <p:ext uri="{D42A27DB-BD31-4B8C-83A1-F6EECF244321}">
                    <p14:modId xmlns:p14="http://schemas.microsoft.com/office/powerpoint/2010/main" val="2325901061"/>
                  </p:ext>
                </p:extLst>
              </p:nvPr>
            </p:nvGraphicFramePr>
            <p:xfrm>
              <a:off x="6084168" y="2251068"/>
              <a:ext cx="2880000" cy="2880000"/>
            </p:xfrm>
            <a:graphic>
              <a:graphicData uri="http://schemas.microsoft.com/office/drawing/2014/chartex">
                <cx:chart xmlns:cx="http://schemas.microsoft.com/office/drawing/2014/chartex" xmlns:r="http://schemas.openxmlformats.org/officeDocument/2006/relationships" r:id="rId7"/>
              </a:graphicData>
            </a:graphic>
          </p:graphicFrame>
        </mc:Choice>
        <mc:Fallback xmlns="">
          <p:pic>
            <p:nvPicPr>
              <p:cNvPr id="9" name="グラフ 8">
                <a:extLst>
                  <a:ext uri="{FF2B5EF4-FFF2-40B4-BE49-F238E27FC236}">
                    <a16:creationId xmlns:a16="http://schemas.microsoft.com/office/drawing/2014/main" id="{FBBBB682-8EE5-4CDF-BFE1-70410FE8A813}"/>
                  </a:ext>
                </a:extLst>
              </p:cNvPr>
              <p:cNvPicPr>
                <a:picLocks noGrp="1" noRot="1" noChangeAspect="1" noMove="1" noResize="1" noEditPoints="1" noAdjustHandles="1" noChangeArrowheads="1" noChangeShapeType="1"/>
              </p:cNvPicPr>
              <p:nvPr/>
            </p:nvPicPr>
            <p:blipFill>
              <a:blip r:embed="rId8"/>
              <a:stretch>
                <a:fillRect/>
              </a:stretch>
            </p:blipFill>
            <p:spPr>
              <a:xfrm>
                <a:off x="6084168" y="2251068"/>
                <a:ext cx="2880000" cy="2880000"/>
              </a:xfrm>
              <a:prstGeom prst="rect">
                <a:avLst/>
              </a:prstGeom>
            </p:spPr>
          </p:pic>
        </mc:Fallback>
      </mc:AlternateContent>
      <p:sp>
        <p:nvSpPr>
          <p:cNvPr id="10" name="テキスト ボックス 9">
            <a:extLst>
              <a:ext uri="{FF2B5EF4-FFF2-40B4-BE49-F238E27FC236}">
                <a16:creationId xmlns:a16="http://schemas.microsoft.com/office/drawing/2014/main" id="{B90F7A57-683D-4966-8157-0827E2B51A5B}"/>
              </a:ext>
            </a:extLst>
          </p:cNvPr>
          <p:cNvSpPr txBox="1"/>
          <p:nvPr/>
        </p:nvSpPr>
        <p:spPr>
          <a:xfrm>
            <a:off x="-108520" y="2277192"/>
            <a:ext cx="971600" cy="307777"/>
          </a:xfrm>
          <a:prstGeom prst="rect">
            <a:avLst/>
          </a:prstGeom>
          <a:noFill/>
        </p:spPr>
        <p:txBody>
          <a:bodyPr wrap="square" rtlCol="0">
            <a:spAutoFit/>
          </a:bodyPr>
          <a:lstStyle/>
          <a:p>
            <a:pPr algn="r"/>
            <a:r>
              <a:rPr lang="en-US" altLang="ja-JP" sz="1400" dirty="0">
                <a:solidFill>
                  <a:schemeClr val="tx2"/>
                </a:solidFill>
              </a:rPr>
              <a:t>×10</a:t>
            </a:r>
            <a:r>
              <a:rPr lang="en-US" altLang="ja-JP" sz="1400" baseline="30000" dirty="0">
                <a:solidFill>
                  <a:schemeClr val="tx2"/>
                </a:solidFill>
              </a:rPr>
              <a:t>3</a:t>
            </a:r>
            <a:r>
              <a:rPr lang="en-US" altLang="ja-JP" sz="1400" dirty="0">
                <a:solidFill>
                  <a:schemeClr val="tx2"/>
                </a:solidFill>
              </a:rPr>
              <a:t>/</a:t>
            </a:r>
            <a:r>
              <a:rPr lang="en-US" altLang="ja-JP" sz="1400" dirty="0" err="1">
                <a:solidFill>
                  <a:schemeClr val="tx2"/>
                </a:solidFill>
              </a:rPr>
              <a:t>μL</a:t>
            </a:r>
            <a:endParaRPr kumimoji="1" lang="ja-JP" altLang="en-US" sz="1400" dirty="0">
              <a:solidFill>
                <a:schemeClr val="tx2"/>
              </a:solidFill>
            </a:endParaRPr>
          </a:p>
        </p:txBody>
      </p:sp>
      <p:sp>
        <p:nvSpPr>
          <p:cNvPr id="11" name="テキスト ボックス 10">
            <a:extLst>
              <a:ext uri="{FF2B5EF4-FFF2-40B4-BE49-F238E27FC236}">
                <a16:creationId xmlns:a16="http://schemas.microsoft.com/office/drawing/2014/main" id="{3D63A6E2-99BE-4DFB-B328-C19DD0CF2F91}"/>
              </a:ext>
            </a:extLst>
          </p:cNvPr>
          <p:cNvSpPr txBox="1"/>
          <p:nvPr/>
        </p:nvSpPr>
        <p:spPr>
          <a:xfrm>
            <a:off x="2803716" y="2251068"/>
            <a:ext cx="971600" cy="307777"/>
          </a:xfrm>
          <a:prstGeom prst="rect">
            <a:avLst/>
          </a:prstGeom>
          <a:noFill/>
        </p:spPr>
        <p:txBody>
          <a:bodyPr wrap="square" rtlCol="0">
            <a:spAutoFit/>
          </a:bodyPr>
          <a:lstStyle/>
          <a:p>
            <a:pPr algn="r"/>
            <a:r>
              <a:rPr lang="en-US" altLang="ja-JP" sz="1400" dirty="0">
                <a:solidFill>
                  <a:schemeClr val="tx2"/>
                </a:solidFill>
              </a:rPr>
              <a:t>×10</a:t>
            </a:r>
            <a:r>
              <a:rPr lang="en-US" altLang="ja-JP" sz="1400" baseline="30000" dirty="0">
                <a:solidFill>
                  <a:schemeClr val="tx2"/>
                </a:solidFill>
              </a:rPr>
              <a:t>3</a:t>
            </a:r>
            <a:r>
              <a:rPr lang="en-US" altLang="ja-JP" sz="1400" dirty="0">
                <a:solidFill>
                  <a:schemeClr val="tx2"/>
                </a:solidFill>
              </a:rPr>
              <a:t>/</a:t>
            </a:r>
            <a:r>
              <a:rPr lang="en-US" altLang="ja-JP" sz="1400" dirty="0" err="1">
                <a:solidFill>
                  <a:schemeClr val="tx2"/>
                </a:solidFill>
              </a:rPr>
              <a:t>μL</a:t>
            </a:r>
            <a:endParaRPr kumimoji="1" lang="ja-JP" altLang="en-US" sz="1400" dirty="0">
              <a:solidFill>
                <a:schemeClr val="tx2"/>
              </a:solidFill>
            </a:endParaRPr>
          </a:p>
        </p:txBody>
      </p:sp>
      <p:sp>
        <p:nvSpPr>
          <p:cNvPr id="4" name="テキスト ボックス 3">
            <a:extLst>
              <a:ext uri="{FF2B5EF4-FFF2-40B4-BE49-F238E27FC236}">
                <a16:creationId xmlns:a16="http://schemas.microsoft.com/office/drawing/2014/main" id="{375AA459-988F-41F9-B1B0-67EC0F61B2ED}"/>
              </a:ext>
            </a:extLst>
          </p:cNvPr>
          <p:cNvSpPr txBox="1"/>
          <p:nvPr/>
        </p:nvSpPr>
        <p:spPr>
          <a:xfrm>
            <a:off x="848543" y="5514686"/>
            <a:ext cx="3024016" cy="1015663"/>
          </a:xfrm>
          <a:prstGeom prst="rect">
            <a:avLst/>
          </a:prstGeom>
          <a:noFill/>
        </p:spPr>
        <p:txBody>
          <a:bodyPr wrap="square" rtlCol="0">
            <a:spAutoFit/>
          </a:bodyPr>
          <a:lstStyle/>
          <a:p>
            <a:pPr marL="285750" indent="-285750">
              <a:buFont typeface="Wingdings" panose="05000000000000000000" pitchFamily="2" charset="2"/>
              <a:buChar char="ü"/>
            </a:pPr>
            <a:r>
              <a:rPr lang="ja-JP" altLang="en-US" sz="2000" dirty="0"/>
              <a:t>花粉症の改善</a:t>
            </a:r>
            <a:endParaRPr lang="en-US" altLang="ja-JP" sz="2000" dirty="0"/>
          </a:p>
          <a:p>
            <a:pPr marL="285750" indent="-285750">
              <a:buFont typeface="Wingdings" panose="05000000000000000000" pitchFamily="2" charset="2"/>
              <a:buChar char="ü"/>
            </a:pPr>
            <a:r>
              <a:rPr kumimoji="1" lang="ja-JP" altLang="en-US" sz="2000" dirty="0"/>
              <a:t>風邪をひきにくい</a:t>
            </a:r>
            <a:endParaRPr kumimoji="1" lang="en-US" altLang="ja-JP" sz="2000" dirty="0"/>
          </a:p>
          <a:p>
            <a:pPr marL="285750" indent="-285750">
              <a:buFont typeface="Wingdings" panose="05000000000000000000" pitchFamily="2" charset="2"/>
              <a:buChar char="ü"/>
            </a:pPr>
            <a:r>
              <a:rPr kumimoji="1" lang="ja-JP" altLang="en-US" sz="2000" dirty="0"/>
              <a:t>傷が治りやすい</a:t>
            </a:r>
          </a:p>
        </p:txBody>
      </p:sp>
      <p:sp>
        <p:nvSpPr>
          <p:cNvPr id="5" name="テキスト ボックス 4">
            <a:extLst>
              <a:ext uri="{FF2B5EF4-FFF2-40B4-BE49-F238E27FC236}">
                <a16:creationId xmlns:a16="http://schemas.microsoft.com/office/drawing/2014/main" id="{3A47390D-0F4C-4E87-9566-25E99B77CFB3}"/>
              </a:ext>
            </a:extLst>
          </p:cNvPr>
          <p:cNvSpPr txBox="1"/>
          <p:nvPr/>
        </p:nvSpPr>
        <p:spPr>
          <a:xfrm>
            <a:off x="5061198" y="5542002"/>
            <a:ext cx="4047306" cy="707886"/>
          </a:xfrm>
          <a:prstGeom prst="rect">
            <a:avLst/>
          </a:prstGeom>
          <a:noFill/>
        </p:spPr>
        <p:txBody>
          <a:bodyPr wrap="square" rtlCol="0">
            <a:spAutoFit/>
          </a:bodyPr>
          <a:lstStyle/>
          <a:p>
            <a:pPr algn="r"/>
            <a:r>
              <a:rPr kumimoji="1" lang="en-US" altLang="ja-JP" sz="2000" dirty="0"/>
              <a:t>*Cochran-Armitage</a:t>
            </a:r>
            <a:r>
              <a:rPr kumimoji="1" lang="ja-JP" altLang="en-US" sz="2000" dirty="0"/>
              <a:t>検定により</a:t>
            </a:r>
            <a:endParaRPr kumimoji="1" lang="en-US" altLang="ja-JP" sz="2000" dirty="0"/>
          </a:p>
          <a:p>
            <a:pPr algn="r"/>
            <a:r>
              <a:rPr lang="ja-JP" altLang="en-US" sz="2000" dirty="0"/>
              <a:t>　</a:t>
            </a:r>
            <a:r>
              <a:rPr lang="en-US" altLang="ja-JP" sz="2000" dirty="0"/>
              <a:t>2mpt</a:t>
            </a:r>
            <a:r>
              <a:rPr lang="ja-JP" altLang="en-US" sz="2000" dirty="0" err="1"/>
              <a:t>まで</a:t>
            </a:r>
            <a:r>
              <a:rPr kumimoji="1" lang="ja-JP" altLang="en-US" sz="2000" dirty="0"/>
              <a:t>有意に収束の傾向</a:t>
            </a:r>
          </a:p>
        </p:txBody>
      </p:sp>
    </p:spTree>
    <p:extLst>
      <p:ext uri="{BB962C8B-B14F-4D97-AF65-F5344CB8AC3E}">
        <p14:creationId xmlns:p14="http://schemas.microsoft.com/office/powerpoint/2010/main" val="22552530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E3961F-A92C-418B-93BD-DCDE86B7AB6C}"/>
              </a:ext>
            </a:extLst>
          </p:cNvPr>
          <p:cNvSpPr>
            <a:spLocks noGrp="1"/>
          </p:cNvSpPr>
          <p:nvPr>
            <p:ph type="title"/>
          </p:nvPr>
        </p:nvSpPr>
        <p:spPr/>
        <p:txBody>
          <a:bodyPr/>
          <a:lstStyle/>
          <a:p>
            <a:r>
              <a:rPr kumimoji="1" lang="en-US" altLang="ja-JP" dirty="0"/>
              <a:t>8. Autonomic nerves system</a:t>
            </a:r>
            <a:endParaRPr kumimoji="1" lang="ja-JP" altLang="en-US" dirty="0"/>
          </a:p>
        </p:txBody>
      </p:sp>
      <p:sp>
        <p:nvSpPr>
          <p:cNvPr id="3" name="スライド番号プレースホルダー 2">
            <a:extLst>
              <a:ext uri="{FF2B5EF4-FFF2-40B4-BE49-F238E27FC236}">
                <a16:creationId xmlns:a16="http://schemas.microsoft.com/office/drawing/2014/main" id="{AFA73C2B-ED35-47BE-A162-73DC2E501DB7}"/>
              </a:ext>
            </a:extLst>
          </p:cNvPr>
          <p:cNvSpPr>
            <a:spLocks noGrp="1"/>
          </p:cNvSpPr>
          <p:nvPr>
            <p:ph type="sldNum" sz="quarter" idx="12"/>
          </p:nvPr>
        </p:nvSpPr>
        <p:spPr/>
        <p:txBody>
          <a:bodyPr>
            <a:normAutofit fontScale="85000" lnSpcReduction="20000"/>
          </a:bodyPr>
          <a:lstStyle/>
          <a:p>
            <a:fld id="{77B0C410-54EC-49A0-A932-53154B5088FA}" type="slidenum">
              <a:rPr kumimoji="1" lang="ja-JP" altLang="en-US" smtClean="0"/>
              <a:t>15</a:t>
            </a:fld>
            <a:endParaRPr kumimoji="1" lang="ja-JP" altLang="en-US"/>
          </a:p>
        </p:txBody>
      </p:sp>
      <mc:AlternateContent xmlns:mc="http://schemas.openxmlformats.org/markup-compatibility/2006" xmlns:cx1="http://schemas.microsoft.com/office/drawing/2015/9/8/chartex">
        <mc:Choice Requires="cx1">
          <p:graphicFrame>
            <p:nvGraphicFramePr>
              <p:cNvPr id="6" name="グラフ 5">
                <a:extLst>
                  <a:ext uri="{FF2B5EF4-FFF2-40B4-BE49-F238E27FC236}">
                    <a16:creationId xmlns:a16="http://schemas.microsoft.com/office/drawing/2014/main" id="{FCA378C0-AC8F-4965-B856-8B8040438AA4}"/>
                  </a:ext>
                </a:extLst>
              </p:cNvPr>
              <p:cNvGraphicFramePr/>
              <p:nvPr>
                <p:extLst>
                  <p:ext uri="{D42A27DB-BD31-4B8C-83A1-F6EECF244321}">
                    <p14:modId xmlns:p14="http://schemas.microsoft.com/office/powerpoint/2010/main" val="2384699868"/>
                  </p:ext>
                </p:extLst>
              </p:nvPr>
            </p:nvGraphicFramePr>
            <p:xfrm>
              <a:off x="329586" y="2316942"/>
              <a:ext cx="3960000" cy="396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グラフ 5">
                <a:extLst>
                  <a:ext uri="{FF2B5EF4-FFF2-40B4-BE49-F238E27FC236}">
                    <a16:creationId xmlns:a16="http://schemas.microsoft.com/office/drawing/2014/main" id="{FCA378C0-AC8F-4965-B856-8B8040438AA4}"/>
                  </a:ext>
                </a:extLst>
              </p:cNvPr>
              <p:cNvPicPr>
                <a:picLocks noGrp="1" noRot="1" noChangeAspect="1" noMove="1" noResize="1" noEditPoints="1" noAdjustHandles="1" noChangeArrowheads="1" noChangeShapeType="1"/>
              </p:cNvPicPr>
              <p:nvPr/>
            </p:nvPicPr>
            <p:blipFill>
              <a:blip r:embed="rId4"/>
              <a:stretch>
                <a:fillRect/>
              </a:stretch>
            </p:blipFill>
            <p:spPr>
              <a:xfrm>
                <a:off x="329586" y="2316942"/>
                <a:ext cx="3960000" cy="39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7" name="グラフ 6">
                <a:extLst>
                  <a:ext uri="{FF2B5EF4-FFF2-40B4-BE49-F238E27FC236}">
                    <a16:creationId xmlns:a16="http://schemas.microsoft.com/office/drawing/2014/main" id="{2AC37DEC-6BAA-485E-8D87-460FD8B4DBE7}"/>
                  </a:ext>
                </a:extLst>
              </p:cNvPr>
              <p:cNvGraphicFramePr/>
              <p:nvPr>
                <p:extLst>
                  <p:ext uri="{D42A27DB-BD31-4B8C-83A1-F6EECF244321}">
                    <p14:modId xmlns:p14="http://schemas.microsoft.com/office/powerpoint/2010/main" val="1111458151"/>
                  </p:ext>
                </p:extLst>
              </p:nvPr>
            </p:nvGraphicFramePr>
            <p:xfrm>
              <a:off x="4903215" y="2316942"/>
              <a:ext cx="3960000" cy="396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7" name="グラフ 6">
                <a:extLst>
                  <a:ext uri="{FF2B5EF4-FFF2-40B4-BE49-F238E27FC236}">
                    <a16:creationId xmlns:a16="http://schemas.microsoft.com/office/drawing/2014/main" id="{2AC37DEC-6BAA-485E-8D87-460FD8B4DBE7}"/>
                  </a:ext>
                </a:extLst>
              </p:cNvPr>
              <p:cNvPicPr>
                <a:picLocks noGrp="1" noRot="1" noChangeAspect="1" noMove="1" noResize="1" noEditPoints="1" noAdjustHandles="1" noChangeArrowheads="1" noChangeShapeType="1"/>
              </p:cNvPicPr>
              <p:nvPr/>
            </p:nvPicPr>
            <p:blipFill>
              <a:blip r:embed="rId6"/>
              <a:stretch>
                <a:fillRect/>
              </a:stretch>
            </p:blipFill>
            <p:spPr>
              <a:xfrm>
                <a:off x="4903215" y="2316942"/>
                <a:ext cx="3960000" cy="3960000"/>
              </a:xfrm>
              <a:prstGeom prst="rect">
                <a:avLst/>
              </a:prstGeom>
            </p:spPr>
          </p:pic>
        </mc:Fallback>
      </mc:AlternateContent>
      <p:sp>
        <p:nvSpPr>
          <p:cNvPr id="8" name="テキスト ボックス 7">
            <a:extLst>
              <a:ext uri="{FF2B5EF4-FFF2-40B4-BE49-F238E27FC236}">
                <a16:creationId xmlns:a16="http://schemas.microsoft.com/office/drawing/2014/main" id="{F3C44206-C2EC-4EAA-BCCB-DB9899E9760A}"/>
              </a:ext>
            </a:extLst>
          </p:cNvPr>
          <p:cNvSpPr txBox="1"/>
          <p:nvPr/>
        </p:nvSpPr>
        <p:spPr>
          <a:xfrm>
            <a:off x="7740352" y="1916832"/>
            <a:ext cx="971600" cy="400110"/>
          </a:xfrm>
          <a:prstGeom prst="rect">
            <a:avLst/>
          </a:prstGeom>
          <a:noFill/>
        </p:spPr>
        <p:txBody>
          <a:bodyPr wrap="square" rtlCol="0">
            <a:spAutoFit/>
          </a:bodyPr>
          <a:lstStyle/>
          <a:p>
            <a:pPr algn="r"/>
            <a:r>
              <a:rPr lang="en-US" altLang="ja-JP" sz="2000" dirty="0">
                <a:solidFill>
                  <a:schemeClr val="tx2"/>
                </a:solidFill>
              </a:rPr>
              <a:t>n=9</a:t>
            </a:r>
            <a:endParaRPr kumimoji="1" lang="ja-JP" altLang="en-US" sz="2000" dirty="0">
              <a:solidFill>
                <a:schemeClr val="tx2"/>
              </a:solidFill>
            </a:endParaRPr>
          </a:p>
        </p:txBody>
      </p:sp>
      <p:sp>
        <p:nvSpPr>
          <p:cNvPr id="9" name="テキスト ボックス 8">
            <a:extLst>
              <a:ext uri="{FF2B5EF4-FFF2-40B4-BE49-F238E27FC236}">
                <a16:creationId xmlns:a16="http://schemas.microsoft.com/office/drawing/2014/main" id="{AFE66BD3-5343-4FFD-92F0-D9BDC98041D8}"/>
              </a:ext>
            </a:extLst>
          </p:cNvPr>
          <p:cNvSpPr txBox="1"/>
          <p:nvPr/>
        </p:nvSpPr>
        <p:spPr>
          <a:xfrm>
            <a:off x="2267496" y="2668850"/>
            <a:ext cx="504304"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0" name="左大かっこ 9">
            <a:extLst>
              <a:ext uri="{FF2B5EF4-FFF2-40B4-BE49-F238E27FC236}">
                <a16:creationId xmlns:a16="http://schemas.microsoft.com/office/drawing/2014/main" id="{5ADEF05D-ED0A-4AA6-9A23-B04EE61CC9EC}"/>
              </a:ext>
            </a:extLst>
          </p:cNvPr>
          <p:cNvSpPr/>
          <p:nvPr/>
        </p:nvSpPr>
        <p:spPr>
          <a:xfrm rot="5400000">
            <a:off x="2459732" y="2120888"/>
            <a:ext cx="84075" cy="1692188"/>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D5EC5304-5F12-4E18-B8E6-52498CFA817D}"/>
              </a:ext>
            </a:extLst>
          </p:cNvPr>
          <p:cNvSpPr txBox="1"/>
          <p:nvPr/>
        </p:nvSpPr>
        <p:spPr>
          <a:xfrm>
            <a:off x="47600" y="2361073"/>
            <a:ext cx="971600" cy="307777"/>
          </a:xfrm>
          <a:prstGeom prst="rect">
            <a:avLst/>
          </a:prstGeom>
          <a:noFill/>
        </p:spPr>
        <p:txBody>
          <a:bodyPr wrap="square" rtlCol="0">
            <a:spAutoFit/>
          </a:bodyPr>
          <a:lstStyle/>
          <a:p>
            <a:pPr algn="ctr"/>
            <a:r>
              <a:rPr lang="en-US" altLang="ja-JP" sz="1400" dirty="0">
                <a:solidFill>
                  <a:schemeClr val="tx2"/>
                </a:solidFill>
              </a:rPr>
              <a:t>ms</a:t>
            </a:r>
            <a:r>
              <a:rPr lang="en-US" altLang="ja-JP" sz="1400" baseline="30000" dirty="0">
                <a:solidFill>
                  <a:schemeClr val="tx2"/>
                </a:solidFill>
              </a:rPr>
              <a:t>2</a:t>
            </a:r>
            <a:endParaRPr kumimoji="1" lang="ja-JP" altLang="en-US" sz="1400" dirty="0">
              <a:solidFill>
                <a:schemeClr val="tx2"/>
              </a:solidFill>
            </a:endParaRPr>
          </a:p>
        </p:txBody>
      </p:sp>
      <p:sp>
        <p:nvSpPr>
          <p:cNvPr id="12" name="テキスト ボックス 11">
            <a:extLst>
              <a:ext uri="{FF2B5EF4-FFF2-40B4-BE49-F238E27FC236}">
                <a16:creationId xmlns:a16="http://schemas.microsoft.com/office/drawing/2014/main" id="{B66D36A2-E123-4FCA-B388-8F2A6F14648F}"/>
              </a:ext>
            </a:extLst>
          </p:cNvPr>
          <p:cNvSpPr txBox="1"/>
          <p:nvPr/>
        </p:nvSpPr>
        <p:spPr>
          <a:xfrm>
            <a:off x="5508104" y="6372036"/>
            <a:ext cx="3528392" cy="369332"/>
          </a:xfrm>
          <a:prstGeom prst="rect">
            <a:avLst/>
          </a:prstGeom>
          <a:noFill/>
        </p:spPr>
        <p:txBody>
          <a:bodyPr wrap="square" rtlCol="0">
            <a:spAutoFit/>
          </a:bodyPr>
          <a:lstStyle/>
          <a:p>
            <a:pPr algn="r"/>
            <a:r>
              <a:rPr lang="en-US" altLang="ja-JP" dirty="0"/>
              <a:t>** P&lt;0.01 vs observation period</a:t>
            </a:r>
            <a:endParaRPr lang="ja-JP" altLang="en-US" dirty="0"/>
          </a:p>
        </p:txBody>
      </p:sp>
    </p:spTree>
    <p:extLst>
      <p:ext uri="{BB962C8B-B14F-4D97-AF65-F5344CB8AC3E}">
        <p14:creationId xmlns:p14="http://schemas.microsoft.com/office/powerpoint/2010/main" val="230450125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Discussion</a:t>
            </a:r>
            <a:r>
              <a:rPr lang="ja-JP" altLang="en-US" dirty="0"/>
              <a:t> </a:t>
            </a:r>
            <a:endParaRPr kumimoji="1" lang="ja-JP" altLang="en-US" dirty="0"/>
          </a:p>
        </p:txBody>
      </p:sp>
      <p:sp>
        <p:nvSpPr>
          <p:cNvPr id="4" name="コンテンツ プレースホルダー 2"/>
          <p:cNvSpPr txBox="1">
            <a:spLocks/>
          </p:cNvSpPr>
          <p:nvPr/>
        </p:nvSpPr>
        <p:spPr>
          <a:xfrm>
            <a:off x="251520" y="1656184"/>
            <a:ext cx="8352928" cy="5301208"/>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r>
              <a:rPr lang="ja-JP" altLang="ja-JP" sz="2000" dirty="0"/>
              <a:t>炭酸</a:t>
            </a:r>
            <a:r>
              <a:rPr lang="ja-JP" altLang="en-US" sz="2000" dirty="0"/>
              <a:t>ガス</a:t>
            </a:r>
            <a:r>
              <a:rPr lang="ja-JP" altLang="ja-JP" sz="2000" dirty="0"/>
              <a:t>の経皮吸収</a:t>
            </a:r>
            <a:r>
              <a:rPr lang="ja-JP" altLang="en-US" sz="2000" dirty="0"/>
              <a:t>が</a:t>
            </a:r>
            <a:r>
              <a:rPr lang="en-US" altLang="ja-JP" sz="2000" dirty="0" err="1"/>
              <a:t>eNOS</a:t>
            </a:r>
            <a:r>
              <a:rPr lang="ja-JP" altLang="ja-JP" sz="2000" dirty="0"/>
              <a:t>のリン酸化を介した</a:t>
            </a:r>
            <a:r>
              <a:rPr lang="en-US" altLang="ja-JP" sz="2000" dirty="0"/>
              <a:t>NO</a:t>
            </a:r>
            <a:r>
              <a:rPr lang="ja-JP" altLang="ja-JP" sz="2000" dirty="0"/>
              <a:t>産生により血流</a:t>
            </a:r>
            <a:r>
              <a:rPr lang="ja-JP" altLang="en-US" sz="2000" dirty="0"/>
              <a:t>を亢進することはよく知られているが、</a:t>
            </a:r>
            <a:r>
              <a:rPr lang="ja-JP" altLang="ja-JP" sz="2000" dirty="0"/>
              <a:t>取り込まれた炭酸</a:t>
            </a:r>
            <a:r>
              <a:rPr lang="ja-JP" altLang="en-US" sz="2000" dirty="0"/>
              <a:t>ガス</a:t>
            </a:r>
            <a:r>
              <a:rPr lang="ja-JP" altLang="ja-JP" sz="2000" dirty="0"/>
              <a:t>は</a:t>
            </a:r>
            <a:r>
              <a:rPr lang="ja-JP" altLang="en-US" sz="2000" dirty="0"/>
              <a:t>血中の中性</a:t>
            </a:r>
            <a:r>
              <a:rPr lang="en-US" altLang="ja-JP" sz="2000" dirty="0"/>
              <a:t>pH</a:t>
            </a:r>
            <a:r>
              <a:rPr lang="ja-JP" altLang="ja-JP" sz="2000" dirty="0"/>
              <a:t>環境や赤血球中の炭酸脱水酵素の働きで</a:t>
            </a:r>
            <a:r>
              <a:rPr lang="ja-JP" altLang="en-US" sz="2000" dirty="0"/>
              <a:t>速やかに</a:t>
            </a:r>
            <a:r>
              <a:rPr lang="ja-JP" altLang="ja-JP" sz="2000" dirty="0"/>
              <a:t>重炭酸イオンと水素イオンに</a:t>
            </a:r>
            <a:r>
              <a:rPr lang="ja-JP" altLang="en-US" sz="2000" dirty="0"/>
              <a:t>解離する。</a:t>
            </a:r>
            <a:endParaRPr lang="en-US" altLang="ja-JP" sz="2000" dirty="0"/>
          </a:p>
          <a:p>
            <a:r>
              <a:rPr lang="ja-JP" altLang="en-US" sz="2000" dirty="0"/>
              <a:t>活性化</a:t>
            </a:r>
            <a:r>
              <a:rPr lang="ja-JP" altLang="ja-JP" sz="2000" dirty="0"/>
              <a:t>マクロファージ細胞株では重炭酸イオン濃度依存的に</a:t>
            </a:r>
            <a:r>
              <a:rPr lang="en-US" altLang="ja-JP" sz="2000" dirty="0"/>
              <a:t>NO</a:t>
            </a:r>
            <a:r>
              <a:rPr lang="ja-JP" altLang="ja-JP" sz="2000" dirty="0"/>
              <a:t>産生</a:t>
            </a:r>
            <a:r>
              <a:rPr lang="ja-JP" altLang="en-US" sz="2000" dirty="0"/>
              <a:t>が</a:t>
            </a:r>
            <a:r>
              <a:rPr lang="ja-JP" altLang="ja-JP" sz="2000" dirty="0"/>
              <a:t>増加すること</a:t>
            </a:r>
            <a:r>
              <a:rPr lang="ja-JP" altLang="en-US" sz="2000" dirty="0"/>
              <a:t>が報告されている。</a:t>
            </a:r>
            <a:endParaRPr lang="en-US" altLang="ja-JP" sz="2000" dirty="0"/>
          </a:p>
          <a:p>
            <a:r>
              <a:rPr lang="ja-JP" altLang="ja-JP" sz="2000" dirty="0"/>
              <a:t>重炭酸イオン</a:t>
            </a:r>
            <a:r>
              <a:rPr lang="ja-JP" altLang="en-US" sz="2000" dirty="0"/>
              <a:t>等の</a:t>
            </a:r>
            <a:r>
              <a:rPr lang="ja-JP" altLang="ja-JP" sz="2000" dirty="0"/>
              <a:t>陰イオンが、皮膚の汗腺や皮脂線のような附属器官ルートを経由して</a:t>
            </a:r>
            <a:r>
              <a:rPr lang="ja-JP" altLang="en-US" sz="2000" dirty="0"/>
              <a:t>、中性の温水</a:t>
            </a:r>
            <a:r>
              <a:rPr lang="ja-JP" altLang="ja-JP" sz="2000" dirty="0"/>
              <a:t>中</a:t>
            </a:r>
            <a:r>
              <a:rPr lang="ja-JP" altLang="en-US" sz="2000" dirty="0"/>
              <a:t>からも経皮吸収され、</a:t>
            </a:r>
            <a:r>
              <a:rPr lang="ja-JP" altLang="ja-JP" sz="2000" dirty="0"/>
              <a:t>組織へ溶解・拡散して毛細血管に浸透することも</a:t>
            </a:r>
            <a:r>
              <a:rPr lang="ja-JP" altLang="en-US" sz="2000" dirty="0"/>
              <a:t>わかってきた。</a:t>
            </a:r>
            <a:endParaRPr lang="en-US" altLang="ja-JP" sz="2000" dirty="0"/>
          </a:p>
          <a:p>
            <a:r>
              <a:rPr lang="ja-JP" altLang="en-US" sz="2000" dirty="0"/>
              <a:t>以上から、重炭酸イオンが血管拡張の重要な因子であると考えられ、このような重炭酸泉温浴の反復により、末梢循環が改善され、体内の熱分布の偏りが是正され、これが冷えの自覚の改善に繋がったと推測される。</a:t>
            </a:r>
            <a:endParaRPr lang="en-US" altLang="ja-JP" sz="2000" dirty="0"/>
          </a:p>
          <a:p>
            <a:r>
              <a:rPr lang="ja-JP" altLang="en-US" sz="2000" dirty="0"/>
              <a:t>免疫系に対しては緩衝作用を導き、花粉症や炎症傾向の改善にも寄与した可能性が示唆される。</a:t>
            </a:r>
            <a:endParaRPr lang="ja-JP" altLang="ja-JP" sz="2000" dirty="0"/>
          </a:p>
        </p:txBody>
      </p:sp>
    </p:spTree>
    <p:extLst>
      <p:ext uri="{BB962C8B-B14F-4D97-AF65-F5344CB8AC3E}">
        <p14:creationId xmlns:p14="http://schemas.microsoft.com/office/powerpoint/2010/main" val="44452151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Conclusions</a:t>
            </a:r>
            <a:r>
              <a:rPr lang="ja-JP" altLang="en-US" dirty="0"/>
              <a:t> </a:t>
            </a:r>
            <a:endParaRPr kumimoji="1" lang="ja-JP" altLang="en-US" dirty="0"/>
          </a:p>
        </p:txBody>
      </p:sp>
      <p:sp>
        <p:nvSpPr>
          <p:cNvPr id="4" name="コンテンツ プレースホルダー 2"/>
          <p:cNvSpPr txBox="1">
            <a:spLocks/>
          </p:cNvSpPr>
          <p:nvPr/>
        </p:nvSpPr>
        <p:spPr>
          <a:xfrm>
            <a:off x="251520" y="1813520"/>
            <a:ext cx="8352928"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r>
              <a:rPr lang="ja-JP" altLang="en-US" sz="2800" dirty="0"/>
              <a:t>通年性の深刻な冷えを訴える成人女性について家庭での</a:t>
            </a:r>
            <a:r>
              <a:rPr lang="en-US" altLang="ja-JP" sz="2800" dirty="0"/>
              <a:t>3</a:t>
            </a:r>
            <a:r>
              <a:rPr lang="ja-JP" altLang="en-US" sz="2800" dirty="0"/>
              <a:t>ヵ月間の反復重炭酸泉温浴を試みたところ、舌下温を指標とした平熱時体温が有意に上昇し、冷えの改善がみられた</a:t>
            </a:r>
            <a:r>
              <a:rPr lang="ja-JP" altLang="ja-JP" sz="2800" dirty="0"/>
              <a:t>。</a:t>
            </a:r>
          </a:p>
          <a:p>
            <a:r>
              <a:rPr lang="en-US" altLang="ja-JP" sz="2800" dirty="0"/>
              <a:t>40</a:t>
            </a:r>
            <a:r>
              <a:rPr lang="ja-JP" altLang="en-US" sz="2800" dirty="0"/>
              <a:t>℃以下のマイルドな湯温でも十分な深部体温の上昇を示す重炭酸泉温浴は、循環器系に過度の負荷をかけずに、家庭で有用かつ安全な体温調整手段となり得る</a:t>
            </a:r>
            <a:r>
              <a:rPr lang="ja-JP" altLang="ja-JP" sz="2800" dirty="0"/>
              <a:t>。</a:t>
            </a:r>
          </a:p>
        </p:txBody>
      </p:sp>
    </p:spTree>
    <p:extLst>
      <p:ext uri="{BB962C8B-B14F-4D97-AF65-F5344CB8AC3E}">
        <p14:creationId xmlns:p14="http://schemas.microsoft.com/office/powerpoint/2010/main" val="135711508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2060848"/>
            <a:ext cx="7416824" cy="4320480"/>
          </a:xfrm>
        </p:spPr>
        <p:txBody>
          <a:bodyPr>
            <a:normAutofit/>
          </a:bodyPr>
          <a:lstStyle/>
          <a:p>
            <a:r>
              <a:rPr lang="ja-JP" altLang="en-US" sz="3200" dirty="0"/>
              <a:t>ご助言、ご協力を賜りました、玉名地域保健医療センターの赤木純児先生、鶴見大学歯学部の斎藤一郎先生</a:t>
            </a:r>
            <a:r>
              <a:rPr lang="ja-JP" altLang="en-US" sz="3200"/>
              <a:t>に深謝申し上げます。</a:t>
            </a:r>
            <a:endParaRPr lang="ja-JP" altLang="ja-JP" sz="3200" dirty="0"/>
          </a:p>
        </p:txBody>
      </p:sp>
      <p:sp>
        <p:nvSpPr>
          <p:cNvPr id="5" name="タイトル 4">
            <a:extLst>
              <a:ext uri="{FF2B5EF4-FFF2-40B4-BE49-F238E27FC236}">
                <a16:creationId xmlns:a16="http://schemas.microsoft.com/office/drawing/2014/main" id="{369B7378-B537-4D00-A04B-DE5927794544}"/>
              </a:ext>
            </a:extLst>
          </p:cNvPr>
          <p:cNvSpPr>
            <a:spLocks noGrp="1"/>
          </p:cNvSpPr>
          <p:nvPr>
            <p:ph type="title"/>
          </p:nvPr>
        </p:nvSpPr>
        <p:spPr/>
        <p:txBody>
          <a:bodyPr/>
          <a:lstStyle/>
          <a:p>
            <a:r>
              <a:rPr lang="en-US" altLang="ja-JP" dirty="0"/>
              <a:t>Acknowledgments</a:t>
            </a:r>
            <a:endParaRPr lang="ja-JP" altLang="en-US" dirty="0"/>
          </a:p>
        </p:txBody>
      </p:sp>
    </p:spTree>
    <p:extLst>
      <p:ext uri="{BB962C8B-B14F-4D97-AF65-F5344CB8AC3E}">
        <p14:creationId xmlns:p14="http://schemas.microsoft.com/office/powerpoint/2010/main" val="30651674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1" y="707212"/>
            <a:ext cx="8452217" cy="2031325"/>
          </a:xfrm>
          <a:prstGeom prst="rect">
            <a:avLst/>
          </a:prstGeom>
          <a:noFill/>
        </p:spPr>
        <p:txBody>
          <a:bodyPr wrap="square" rtlCol="0">
            <a:spAutoFit/>
          </a:bodyPr>
          <a:lstStyle/>
          <a:p>
            <a:r>
              <a:rPr kumimoji="1" lang="ja-JP" altLang="en-US" sz="2400" dirty="0"/>
              <a:t>演題名：反復重炭酸温浴が冷えの改善にもたらす効果</a:t>
            </a:r>
            <a:endParaRPr kumimoji="1" lang="en-US" altLang="ja-JP" sz="2400" dirty="0"/>
          </a:p>
          <a:p>
            <a:endParaRPr lang="en-US" altLang="ja-JP" sz="2400" dirty="0"/>
          </a:p>
          <a:p>
            <a:r>
              <a:rPr kumimoji="1" lang="ja-JP" altLang="en-US" sz="2000" dirty="0"/>
              <a:t>所属：</a:t>
            </a:r>
            <a:r>
              <a:rPr lang="en-US" altLang="ja-JP" sz="2000" baseline="30000" dirty="0"/>
              <a:t> 1)</a:t>
            </a:r>
            <a:r>
              <a:rPr lang="ja-JP" altLang="ja-JP" sz="2000" dirty="0"/>
              <a:t>医療法人社団タイオン サーモセルクリニック、</a:t>
            </a:r>
            <a:r>
              <a:rPr lang="en-US" altLang="ja-JP" sz="2000" baseline="30000" dirty="0"/>
              <a:t>2)</a:t>
            </a:r>
            <a:r>
              <a:rPr lang="ja-JP" altLang="ja-JP" sz="2000" dirty="0"/>
              <a:t>さかえクリニック、</a:t>
            </a:r>
            <a:endParaRPr lang="en-US" altLang="ja-JP" sz="2000" dirty="0"/>
          </a:p>
          <a:p>
            <a:r>
              <a:rPr lang="ja-JP" altLang="en-US" sz="2000" baseline="30000" dirty="0"/>
              <a:t>　　　　　　</a:t>
            </a:r>
            <a:r>
              <a:rPr lang="en-US" altLang="ja-JP" sz="2000" baseline="30000" dirty="0"/>
              <a:t>3)</a:t>
            </a:r>
            <a:r>
              <a:rPr lang="ja-JP" altLang="ja-JP" sz="2000" dirty="0"/>
              <a:t>株式会社ホットアルバム炭酸泉タブレット、</a:t>
            </a:r>
            <a:r>
              <a:rPr lang="en-US" altLang="ja-JP" sz="2000" baseline="30000" dirty="0"/>
              <a:t>4)</a:t>
            </a:r>
            <a:r>
              <a:rPr lang="ja-JP" altLang="ja-JP" sz="2000" dirty="0"/>
              <a:t>順天堂大学医学部</a:t>
            </a:r>
            <a:endParaRPr kumimoji="1" lang="en-US" altLang="ja-JP" sz="2000" baseline="30000" dirty="0"/>
          </a:p>
          <a:p>
            <a:r>
              <a:rPr lang="ja-JP" altLang="en-US" sz="2000" dirty="0"/>
              <a:t>名前：</a:t>
            </a:r>
            <a:r>
              <a:rPr lang="ja-JP" altLang="ja-JP" sz="2000" dirty="0"/>
              <a:t>奴久妻智代子</a:t>
            </a:r>
            <a:r>
              <a:rPr lang="en-US" altLang="ja-JP" sz="2000" baseline="30000" dirty="0"/>
              <a:t>1)</a:t>
            </a:r>
            <a:r>
              <a:rPr lang="ja-JP" altLang="ja-JP" sz="2000" dirty="0" err="1"/>
              <a:t>、</a:t>
            </a:r>
            <a:r>
              <a:rPr lang="ja-JP" altLang="ja-JP" sz="2000" dirty="0"/>
              <a:t>成井諒子</a:t>
            </a:r>
            <a:r>
              <a:rPr lang="en-US" altLang="ja-JP" sz="2000" baseline="30000" dirty="0"/>
              <a:t>1)</a:t>
            </a:r>
            <a:r>
              <a:rPr lang="ja-JP" altLang="ja-JP" sz="2000" dirty="0" err="1"/>
              <a:t>、</a:t>
            </a:r>
            <a:r>
              <a:rPr lang="ja-JP" altLang="ja-JP" sz="2000" dirty="0"/>
              <a:t>末武信宏</a:t>
            </a:r>
            <a:r>
              <a:rPr lang="en-US" altLang="ja-JP" sz="2000" baseline="30000" dirty="0"/>
              <a:t>2)</a:t>
            </a:r>
            <a:r>
              <a:rPr lang="en-US" altLang="ja-JP" sz="2000" dirty="0"/>
              <a:t> </a:t>
            </a:r>
            <a:r>
              <a:rPr lang="ja-JP" altLang="ja-JP" sz="2000" dirty="0" err="1"/>
              <a:t>、</a:t>
            </a:r>
            <a:r>
              <a:rPr lang="ja-JP" altLang="ja-JP" sz="2000" dirty="0"/>
              <a:t>小星重治</a:t>
            </a:r>
            <a:r>
              <a:rPr lang="en-US" altLang="ja-JP" sz="2000" baseline="30000" dirty="0"/>
              <a:t>3)</a:t>
            </a:r>
            <a:r>
              <a:rPr lang="en-US" altLang="ja-JP" sz="2000" dirty="0"/>
              <a:t> </a:t>
            </a:r>
            <a:r>
              <a:rPr lang="ja-JP" altLang="ja-JP" sz="2000" dirty="0" err="1"/>
              <a:t>、</a:t>
            </a:r>
            <a:r>
              <a:rPr lang="ja-JP" altLang="ja-JP" sz="2000" dirty="0"/>
              <a:t>小林弘幸</a:t>
            </a:r>
            <a:r>
              <a:rPr lang="en-US" altLang="ja-JP" sz="2000" baseline="30000" dirty="0"/>
              <a:t>4)</a:t>
            </a:r>
            <a:endParaRPr lang="ja-JP" altLang="ja-JP" sz="2000" dirty="0"/>
          </a:p>
          <a:p>
            <a:r>
              <a:rPr lang="en-US" altLang="ja-JP" baseline="30000" dirty="0"/>
              <a:t> </a:t>
            </a:r>
            <a:endParaRPr lang="ja-JP" altLang="ja-JP" dirty="0"/>
          </a:p>
        </p:txBody>
      </p:sp>
      <p:sp>
        <p:nvSpPr>
          <p:cNvPr id="5" name="正方形/長方形 4"/>
          <p:cNvSpPr/>
          <p:nvPr/>
        </p:nvSpPr>
        <p:spPr>
          <a:xfrm>
            <a:off x="1403648" y="3068960"/>
            <a:ext cx="6480720"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発表者全員の</a:t>
            </a:r>
            <a:r>
              <a:rPr lang="ja-JP" altLang="en-US" sz="3200" dirty="0">
                <a:solidFill>
                  <a:schemeClr val="tx1"/>
                </a:solidFill>
              </a:rPr>
              <a:t>ＣＯＩ</a:t>
            </a:r>
            <a:r>
              <a:rPr kumimoji="1" lang="ja-JP" altLang="en-US" sz="3200" dirty="0">
                <a:solidFill>
                  <a:schemeClr val="tx1"/>
                </a:solidFill>
              </a:rPr>
              <a:t>開示</a:t>
            </a:r>
          </a:p>
        </p:txBody>
      </p:sp>
      <p:sp>
        <p:nvSpPr>
          <p:cNvPr id="6" name="テキスト ボックス 5"/>
          <p:cNvSpPr txBox="1"/>
          <p:nvPr/>
        </p:nvSpPr>
        <p:spPr>
          <a:xfrm>
            <a:off x="1007604" y="4665330"/>
            <a:ext cx="7272808" cy="954107"/>
          </a:xfrm>
          <a:prstGeom prst="rect">
            <a:avLst/>
          </a:prstGeom>
          <a:noFill/>
        </p:spPr>
        <p:txBody>
          <a:bodyPr wrap="square" rtlCol="0">
            <a:spAutoFit/>
          </a:bodyPr>
          <a:lstStyle/>
          <a:p>
            <a:pPr algn="ctr"/>
            <a:r>
              <a:rPr kumimoji="1" lang="ja-JP" altLang="en-US" sz="2800" dirty="0"/>
              <a:t>演題発表に関連し、発表者らの開示すべき</a:t>
            </a:r>
            <a:endParaRPr kumimoji="1" lang="en-US" altLang="ja-JP" sz="2800" dirty="0"/>
          </a:p>
          <a:p>
            <a:pPr algn="ctr"/>
            <a:r>
              <a:rPr kumimoji="1" lang="ja-JP" altLang="en-US" sz="2800" dirty="0"/>
              <a:t>ＣＯＩ関係にある企業等はありません。</a:t>
            </a:r>
          </a:p>
        </p:txBody>
      </p:sp>
    </p:spTree>
    <p:extLst>
      <p:ext uri="{BB962C8B-B14F-4D97-AF65-F5344CB8AC3E}">
        <p14:creationId xmlns:p14="http://schemas.microsoft.com/office/powerpoint/2010/main" val="258318363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4">
            <a:extLst>
              <a:ext uri="{FF2B5EF4-FFF2-40B4-BE49-F238E27FC236}">
                <a16:creationId xmlns:a16="http://schemas.microsoft.com/office/drawing/2014/main" id="{A728BE89-04C6-4132-81A9-F5BE5A978B7F}"/>
              </a:ext>
            </a:extLst>
          </p:cNvPr>
          <p:cNvSpPr>
            <a:spLocks noGrp="1"/>
          </p:cNvSpPr>
          <p:nvPr>
            <p:ph type="title"/>
          </p:nvPr>
        </p:nvSpPr>
        <p:spPr>
          <a:xfrm>
            <a:off x="612648" y="260648"/>
            <a:ext cx="8153400" cy="990600"/>
          </a:xfrm>
        </p:spPr>
        <p:txBody>
          <a:bodyPr>
            <a:normAutofit/>
          </a:bodyPr>
          <a:lstStyle/>
          <a:p>
            <a:r>
              <a:rPr lang="en-US" altLang="ja-JP" dirty="0"/>
              <a:t>Background</a:t>
            </a:r>
            <a:endParaRPr lang="ja-JP" altLang="en-US" dirty="0"/>
          </a:p>
        </p:txBody>
      </p:sp>
      <p:graphicFrame>
        <p:nvGraphicFramePr>
          <p:cNvPr id="12" name="グラフ 11">
            <a:extLst>
              <a:ext uri="{FF2B5EF4-FFF2-40B4-BE49-F238E27FC236}">
                <a16:creationId xmlns:a16="http://schemas.microsoft.com/office/drawing/2014/main" id="{9C572824-432E-47FF-90CB-5038A429D8FB}"/>
              </a:ext>
            </a:extLst>
          </p:cNvPr>
          <p:cNvGraphicFramePr>
            <a:graphicFrameLocks/>
          </p:cNvGraphicFramePr>
          <p:nvPr>
            <p:extLst>
              <p:ext uri="{D42A27DB-BD31-4B8C-83A1-F6EECF244321}">
                <p14:modId xmlns:p14="http://schemas.microsoft.com/office/powerpoint/2010/main" val="1488735185"/>
              </p:ext>
            </p:extLst>
          </p:nvPr>
        </p:nvGraphicFramePr>
        <p:xfrm>
          <a:off x="467544" y="1628800"/>
          <a:ext cx="5158578"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CE705F62-ED8D-49E3-B5C0-5793707B5364}"/>
              </a:ext>
            </a:extLst>
          </p:cNvPr>
          <p:cNvSpPr txBox="1"/>
          <p:nvPr/>
        </p:nvSpPr>
        <p:spPr>
          <a:xfrm>
            <a:off x="6084168" y="5661248"/>
            <a:ext cx="2330254" cy="707886"/>
          </a:xfrm>
          <a:prstGeom prst="rect">
            <a:avLst/>
          </a:prstGeom>
          <a:noFill/>
        </p:spPr>
        <p:txBody>
          <a:bodyPr wrap="square" rtlCol="0">
            <a:spAutoFit/>
          </a:bodyPr>
          <a:lstStyle/>
          <a:p>
            <a:r>
              <a:rPr kumimoji="1" lang="en-US" altLang="ja-JP" sz="2000" dirty="0"/>
              <a:t>Patients: </a:t>
            </a:r>
            <a:r>
              <a:rPr lang="en-US" altLang="ja-JP" sz="2000" dirty="0"/>
              <a:t>n</a:t>
            </a:r>
            <a:r>
              <a:rPr kumimoji="1" lang="en-US" altLang="ja-JP" sz="2000" dirty="0"/>
              <a:t>=4</a:t>
            </a:r>
          </a:p>
          <a:p>
            <a:r>
              <a:rPr lang="en-US" altLang="ja-JP" sz="2000" dirty="0"/>
              <a:t>(52</a:t>
            </a:r>
            <a:r>
              <a:rPr lang="ja-JP" altLang="en-US" sz="2000" dirty="0"/>
              <a:t>～</a:t>
            </a:r>
            <a:r>
              <a:rPr lang="en-US" altLang="ja-JP" sz="2000" dirty="0"/>
              <a:t>71 years old)</a:t>
            </a:r>
            <a:endParaRPr kumimoji="1" lang="ja-JP" altLang="en-US" sz="2000" dirty="0"/>
          </a:p>
        </p:txBody>
      </p:sp>
      <p:sp>
        <p:nvSpPr>
          <p:cNvPr id="5" name="テキスト ボックス 4">
            <a:extLst>
              <a:ext uri="{FF2B5EF4-FFF2-40B4-BE49-F238E27FC236}">
                <a16:creationId xmlns:a16="http://schemas.microsoft.com/office/drawing/2014/main" id="{2DBF603B-8997-4922-907D-F6E5B31A9359}"/>
              </a:ext>
            </a:extLst>
          </p:cNvPr>
          <p:cNvSpPr txBox="1"/>
          <p:nvPr/>
        </p:nvSpPr>
        <p:spPr>
          <a:xfrm>
            <a:off x="323528" y="1772816"/>
            <a:ext cx="864096" cy="584775"/>
          </a:xfrm>
          <a:prstGeom prst="rect">
            <a:avLst/>
          </a:prstGeom>
          <a:noFill/>
        </p:spPr>
        <p:txBody>
          <a:bodyPr wrap="square" rtlCol="0">
            <a:spAutoFit/>
          </a:bodyPr>
          <a:lstStyle/>
          <a:p>
            <a:pPr algn="ctr"/>
            <a:r>
              <a:rPr kumimoji="1" lang="ja-JP" altLang="en-US" sz="1600" dirty="0"/>
              <a:t>℃</a:t>
            </a:r>
            <a:r>
              <a:rPr kumimoji="1" lang="en-US" altLang="ja-JP" sz="1600" dirty="0"/>
              <a:t> </a:t>
            </a:r>
          </a:p>
          <a:p>
            <a:pPr algn="ctr"/>
            <a:endParaRPr kumimoji="1" lang="ja-JP" altLang="en-US" sz="1600" dirty="0"/>
          </a:p>
        </p:txBody>
      </p:sp>
      <p:sp>
        <p:nvSpPr>
          <p:cNvPr id="6" name="テキスト ボックス 5">
            <a:extLst>
              <a:ext uri="{FF2B5EF4-FFF2-40B4-BE49-F238E27FC236}">
                <a16:creationId xmlns:a16="http://schemas.microsoft.com/office/drawing/2014/main" id="{071A00E4-E016-42BE-9A9E-2725A485C64E}"/>
              </a:ext>
            </a:extLst>
          </p:cNvPr>
          <p:cNvSpPr txBox="1"/>
          <p:nvPr/>
        </p:nvSpPr>
        <p:spPr>
          <a:xfrm>
            <a:off x="5770138" y="2492896"/>
            <a:ext cx="2995910" cy="2554545"/>
          </a:xfrm>
          <a:prstGeom prst="rect">
            <a:avLst/>
          </a:prstGeom>
          <a:noFill/>
        </p:spPr>
        <p:txBody>
          <a:bodyPr wrap="square" rtlCol="0">
            <a:spAutoFit/>
          </a:bodyPr>
          <a:lstStyle/>
          <a:p>
            <a:r>
              <a:rPr kumimoji="1" lang="ja-JP" altLang="en-US" sz="2000" dirty="0"/>
              <a:t>末梢の冷えが顕著で温浴によって体温が上がりにくい患者では、さら湯や</a:t>
            </a:r>
            <a:r>
              <a:rPr kumimoji="1" lang="en-US" altLang="ja-JP" sz="2000" dirty="0"/>
              <a:t>1,000</a:t>
            </a:r>
            <a:r>
              <a:rPr kumimoji="1" lang="ja-JP" altLang="en-US" sz="2000" dirty="0"/>
              <a:t>ｐｐｍ</a:t>
            </a:r>
            <a:r>
              <a:rPr lang="ja-JP" altLang="en-US" sz="2000" dirty="0"/>
              <a:t>の</a:t>
            </a:r>
            <a:r>
              <a:rPr kumimoji="1" lang="ja-JP" altLang="en-US" sz="2000" dirty="0"/>
              <a:t>炭酸泉に比べて重炭酸泉で深部体温の上昇がより速い傾向がみられ、</a:t>
            </a:r>
            <a:r>
              <a:rPr lang="ja-JP" altLang="en-US" sz="2000" dirty="0"/>
              <a:t>継続的な冷えの</a:t>
            </a:r>
            <a:r>
              <a:rPr kumimoji="1" lang="ja-JP" altLang="en-US" sz="2000" dirty="0"/>
              <a:t>改善</a:t>
            </a:r>
            <a:r>
              <a:rPr lang="ja-JP" altLang="en-US" sz="2000" dirty="0"/>
              <a:t>が見込まれる。</a:t>
            </a:r>
            <a:endParaRPr kumimoji="1" lang="en-US" altLang="ja-JP" sz="2000" dirty="0"/>
          </a:p>
        </p:txBody>
      </p:sp>
      <p:sp>
        <p:nvSpPr>
          <p:cNvPr id="7" name="テキスト ボックス 6">
            <a:extLst>
              <a:ext uri="{FF2B5EF4-FFF2-40B4-BE49-F238E27FC236}">
                <a16:creationId xmlns:a16="http://schemas.microsoft.com/office/drawing/2014/main" id="{C6408635-16A2-4787-B722-CFBA337EC0F0}"/>
              </a:ext>
            </a:extLst>
          </p:cNvPr>
          <p:cNvSpPr txBox="1"/>
          <p:nvPr/>
        </p:nvSpPr>
        <p:spPr>
          <a:xfrm>
            <a:off x="4537012" y="4437112"/>
            <a:ext cx="679275" cy="316524"/>
          </a:xfrm>
          <a:prstGeom prst="rect">
            <a:avLst/>
          </a:prstGeom>
          <a:solidFill>
            <a:schemeClr val="accent1">
              <a:lumMod val="20000"/>
              <a:lumOff val="80000"/>
            </a:schemeClr>
          </a:solidFill>
          <a:ln>
            <a:solidFill>
              <a:schemeClr val="accent1"/>
            </a:solidFill>
          </a:ln>
        </p:spPr>
        <p:txBody>
          <a:bodyPr wrap="square" rtlCol="0">
            <a:spAutoFit/>
          </a:bodyPr>
          <a:lstStyle/>
          <a:p>
            <a:r>
              <a:rPr lang="ja-JP" altLang="en-US" sz="1400" dirty="0"/>
              <a:t>さら湯</a:t>
            </a:r>
            <a:endParaRPr kumimoji="1" lang="ja-JP" altLang="en-US" sz="1400" dirty="0"/>
          </a:p>
        </p:txBody>
      </p:sp>
      <p:sp>
        <p:nvSpPr>
          <p:cNvPr id="8" name="テキスト ボックス 7">
            <a:extLst>
              <a:ext uri="{FF2B5EF4-FFF2-40B4-BE49-F238E27FC236}">
                <a16:creationId xmlns:a16="http://schemas.microsoft.com/office/drawing/2014/main" id="{8C679DE9-1B6A-45B6-8693-49352C291467}"/>
              </a:ext>
            </a:extLst>
          </p:cNvPr>
          <p:cNvSpPr txBox="1"/>
          <p:nvPr/>
        </p:nvSpPr>
        <p:spPr>
          <a:xfrm>
            <a:off x="5018855" y="3611906"/>
            <a:ext cx="751283" cy="307777"/>
          </a:xfrm>
          <a:prstGeom prst="rect">
            <a:avLst/>
          </a:prstGeom>
          <a:solidFill>
            <a:schemeClr val="accent2">
              <a:lumMod val="20000"/>
              <a:lumOff val="80000"/>
            </a:schemeClr>
          </a:solidFill>
          <a:ln>
            <a:solidFill>
              <a:schemeClr val="accent1"/>
            </a:solidFill>
          </a:ln>
        </p:spPr>
        <p:txBody>
          <a:bodyPr wrap="square" rtlCol="0">
            <a:spAutoFit/>
          </a:bodyPr>
          <a:lstStyle/>
          <a:p>
            <a:r>
              <a:rPr kumimoji="1" lang="ja-JP" altLang="en-US" sz="1400" dirty="0"/>
              <a:t>炭酸泉</a:t>
            </a:r>
          </a:p>
        </p:txBody>
      </p:sp>
      <p:sp>
        <p:nvSpPr>
          <p:cNvPr id="9" name="テキスト ボックス 8">
            <a:extLst>
              <a:ext uri="{FF2B5EF4-FFF2-40B4-BE49-F238E27FC236}">
                <a16:creationId xmlns:a16="http://schemas.microsoft.com/office/drawing/2014/main" id="{A224C13C-5D5B-4466-9E9F-379F25CDD6EC}"/>
              </a:ext>
            </a:extLst>
          </p:cNvPr>
          <p:cNvSpPr txBox="1"/>
          <p:nvPr/>
        </p:nvSpPr>
        <p:spPr>
          <a:xfrm>
            <a:off x="4860033" y="2786700"/>
            <a:ext cx="910105" cy="307777"/>
          </a:xfrm>
          <a:prstGeom prst="rect">
            <a:avLst/>
          </a:prstGeom>
          <a:solidFill>
            <a:schemeClr val="accent3">
              <a:lumMod val="20000"/>
              <a:lumOff val="80000"/>
            </a:schemeClr>
          </a:solidFill>
          <a:ln>
            <a:solidFill>
              <a:schemeClr val="accent1"/>
            </a:solidFill>
          </a:ln>
        </p:spPr>
        <p:txBody>
          <a:bodyPr wrap="square" rtlCol="0">
            <a:spAutoFit/>
          </a:bodyPr>
          <a:lstStyle/>
          <a:p>
            <a:r>
              <a:rPr kumimoji="1" lang="ja-JP" altLang="en-US" sz="1400" dirty="0"/>
              <a:t>重炭酸泉</a:t>
            </a:r>
          </a:p>
        </p:txBody>
      </p:sp>
    </p:spTree>
    <p:extLst>
      <p:ext uri="{BB962C8B-B14F-4D97-AF65-F5344CB8AC3E}">
        <p14:creationId xmlns:p14="http://schemas.microsoft.com/office/powerpoint/2010/main" val="344664081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2492896"/>
            <a:ext cx="7560840" cy="4320480"/>
          </a:xfrm>
        </p:spPr>
        <p:txBody>
          <a:bodyPr>
            <a:normAutofit/>
          </a:bodyPr>
          <a:lstStyle/>
          <a:p>
            <a:pPr eaLnBrk="0" latinLnBrk="1" hangingPunct="0">
              <a:buFont typeface="Wingdings" panose="05000000000000000000" pitchFamily="2" charset="2"/>
              <a:buChar char="p"/>
            </a:pPr>
            <a:r>
              <a:rPr lang="ja-JP" altLang="en-US" sz="3200" dirty="0"/>
              <a:t>今回、家庭入浴用に開発された錠剤型の重炭酸イオン入浴剤を用いて、特別な疾患はないが通年性の深刻な冷えに悩む健常人を対象に、日々の入浴が冷えの改善にもたらす効果について検証した。</a:t>
            </a:r>
            <a:endParaRPr lang="en-US" altLang="ja-JP" sz="3200" dirty="0"/>
          </a:p>
        </p:txBody>
      </p:sp>
      <p:sp>
        <p:nvSpPr>
          <p:cNvPr id="5" name="タイトル 4">
            <a:extLst>
              <a:ext uri="{FF2B5EF4-FFF2-40B4-BE49-F238E27FC236}">
                <a16:creationId xmlns:a16="http://schemas.microsoft.com/office/drawing/2014/main" id="{369B7378-B537-4D00-A04B-DE5927794544}"/>
              </a:ext>
            </a:extLst>
          </p:cNvPr>
          <p:cNvSpPr>
            <a:spLocks noGrp="1"/>
          </p:cNvSpPr>
          <p:nvPr>
            <p:ph type="title"/>
          </p:nvPr>
        </p:nvSpPr>
        <p:spPr/>
        <p:txBody>
          <a:bodyPr/>
          <a:lstStyle/>
          <a:p>
            <a:r>
              <a:rPr lang="en-US" altLang="ja-JP" dirty="0"/>
              <a:t>Purpose</a:t>
            </a:r>
            <a:endParaRPr lang="ja-JP" altLang="en-US" dirty="0"/>
          </a:p>
        </p:txBody>
      </p:sp>
    </p:spTree>
    <p:extLst>
      <p:ext uri="{BB962C8B-B14F-4D97-AF65-F5344CB8AC3E}">
        <p14:creationId xmlns:p14="http://schemas.microsoft.com/office/powerpoint/2010/main" val="282214911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77116" y="2642514"/>
            <a:ext cx="5615164" cy="6480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ea typeface="游ゴシック" panose="020B0400000000000000" pitchFamily="50" charset="-128"/>
              </a:rPr>
              <a:t>C</a:t>
            </a:r>
            <a:r>
              <a:rPr lang="en-US" altLang="ja-JP" sz="2000" baseline="-25000" dirty="0">
                <a:solidFill>
                  <a:schemeClr val="tx1"/>
                </a:solidFill>
                <a:ea typeface="游ゴシック" panose="020B0400000000000000" pitchFamily="50" charset="-128"/>
              </a:rPr>
              <a:t>6</a:t>
            </a:r>
            <a:r>
              <a:rPr lang="en-US" altLang="ja-JP" sz="2000" dirty="0">
                <a:solidFill>
                  <a:schemeClr val="tx1"/>
                </a:solidFill>
                <a:ea typeface="游ゴシック" panose="020B0400000000000000" pitchFamily="50" charset="-128"/>
              </a:rPr>
              <a:t>H</a:t>
            </a:r>
            <a:r>
              <a:rPr lang="en-US" altLang="ja-JP" sz="2000" baseline="-25000" dirty="0">
                <a:solidFill>
                  <a:schemeClr val="tx1"/>
                </a:solidFill>
                <a:ea typeface="游ゴシック" panose="020B0400000000000000" pitchFamily="50" charset="-128"/>
              </a:rPr>
              <a:t>8</a:t>
            </a:r>
            <a:r>
              <a:rPr lang="en-US" altLang="ja-JP" sz="2000" dirty="0">
                <a:solidFill>
                  <a:schemeClr val="tx1"/>
                </a:solidFill>
                <a:ea typeface="游ゴシック" panose="020B0400000000000000" pitchFamily="50" charset="-128"/>
              </a:rPr>
              <a:t>O</a:t>
            </a:r>
            <a:r>
              <a:rPr lang="en-US" altLang="ja-JP" sz="2000" baseline="-25000" dirty="0">
                <a:solidFill>
                  <a:schemeClr val="tx1"/>
                </a:solidFill>
                <a:ea typeface="游ゴシック" panose="020B0400000000000000" pitchFamily="50" charset="-128"/>
              </a:rPr>
              <a:t>7</a:t>
            </a:r>
            <a:r>
              <a:rPr lang="en-US" altLang="ja-JP" sz="2000" dirty="0">
                <a:solidFill>
                  <a:schemeClr val="tx1"/>
                </a:solidFill>
                <a:ea typeface="游ゴシック" panose="020B0400000000000000" pitchFamily="50" charset="-128"/>
              </a:rPr>
              <a:t>+3NaHCO</a:t>
            </a:r>
            <a:r>
              <a:rPr lang="en-US" altLang="ja-JP" sz="2000" baseline="-25000" dirty="0">
                <a:solidFill>
                  <a:schemeClr val="tx1"/>
                </a:solidFill>
                <a:ea typeface="游ゴシック" panose="020B0400000000000000" pitchFamily="50" charset="-128"/>
              </a:rPr>
              <a:t>3</a:t>
            </a:r>
            <a:r>
              <a:rPr lang="ja-JP" altLang="en-US" sz="2000" dirty="0">
                <a:solidFill>
                  <a:schemeClr val="tx1"/>
                </a:solidFill>
                <a:ea typeface="游ゴシック" panose="020B0400000000000000" pitchFamily="50" charset="-128"/>
              </a:rPr>
              <a:t>→</a:t>
            </a:r>
            <a:r>
              <a:rPr lang="en-US" altLang="ja-JP" sz="2000" dirty="0">
                <a:solidFill>
                  <a:schemeClr val="tx1"/>
                </a:solidFill>
                <a:ea typeface="游ゴシック" panose="020B0400000000000000" pitchFamily="50" charset="-128"/>
              </a:rPr>
              <a:t>Na</a:t>
            </a:r>
            <a:r>
              <a:rPr lang="en-US" altLang="ja-JP" sz="2000" baseline="-25000" dirty="0">
                <a:solidFill>
                  <a:schemeClr val="tx1"/>
                </a:solidFill>
                <a:ea typeface="游ゴシック" panose="020B0400000000000000" pitchFamily="50" charset="-128"/>
              </a:rPr>
              <a:t>3</a:t>
            </a:r>
            <a:r>
              <a:rPr lang="en-US" altLang="ja-JP" sz="2000" dirty="0">
                <a:solidFill>
                  <a:schemeClr val="tx1"/>
                </a:solidFill>
                <a:ea typeface="游ゴシック" panose="020B0400000000000000" pitchFamily="50" charset="-128"/>
              </a:rPr>
              <a:t>C</a:t>
            </a:r>
            <a:r>
              <a:rPr lang="en-US" altLang="ja-JP" sz="2000" baseline="-25000" dirty="0">
                <a:solidFill>
                  <a:schemeClr val="tx1"/>
                </a:solidFill>
                <a:ea typeface="游ゴシック" panose="020B0400000000000000" pitchFamily="50" charset="-128"/>
              </a:rPr>
              <a:t>6</a:t>
            </a:r>
            <a:r>
              <a:rPr lang="en-US" altLang="ja-JP" sz="2000" dirty="0">
                <a:solidFill>
                  <a:schemeClr val="tx1"/>
                </a:solidFill>
                <a:ea typeface="游ゴシック" panose="020B0400000000000000" pitchFamily="50" charset="-128"/>
              </a:rPr>
              <a:t>H</a:t>
            </a:r>
            <a:r>
              <a:rPr lang="en-US" altLang="ja-JP" sz="2000" baseline="-25000" dirty="0">
                <a:solidFill>
                  <a:schemeClr val="tx1"/>
                </a:solidFill>
                <a:ea typeface="游ゴシック" panose="020B0400000000000000" pitchFamily="50" charset="-128"/>
              </a:rPr>
              <a:t>5</a:t>
            </a:r>
            <a:r>
              <a:rPr lang="en-US" altLang="ja-JP" sz="2000" dirty="0">
                <a:solidFill>
                  <a:schemeClr val="tx1"/>
                </a:solidFill>
                <a:ea typeface="游ゴシック" panose="020B0400000000000000" pitchFamily="50" charset="-128"/>
              </a:rPr>
              <a:t>O</a:t>
            </a:r>
            <a:r>
              <a:rPr lang="en-US" altLang="ja-JP" sz="2000" baseline="-25000" dirty="0">
                <a:solidFill>
                  <a:schemeClr val="tx1"/>
                </a:solidFill>
                <a:ea typeface="游ゴシック" panose="020B0400000000000000" pitchFamily="50" charset="-128"/>
              </a:rPr>
              <a:t>7</a:t>
            </a:r>
            <a:r>
              <a:rPr lang="en-US" altLang="ja-JP" sz="2000" dirty="0">
                <a:solidFill>
                  <a:schemeClr val="tx1"/>
                </a:solidFill>
                <a:ea typeface="游ゴシック" panose="020B0400000000000000" pitchFamily="50" charset="-128"/>
              </a:rPr>
              <a:t>+3CO</a:t>
            </a:r>
            <a:r>
              <a:rPr lang="en-US" altLang="ja-JP" sz="2000" baseline="-25000" dirty="0">
                <a:solidFill>
                  <a:schemeClr val="tx1"/>
                </a:solidFill>
                <a:ea typeface="游ゴシック" panose="020B0400000000000000" pitchFamily="50" charset="-128"/>
              </a:rPr>
              <a:t>2</a:t>
            </a:r>
            <a:r>
              <a:rPr lang="en-US" altLang="ja-JP" sz="2000" dirty="0">
                <a:solidFill>
                  <a:schemeClr val="tx1"/>
                </a:solidFill>
                <a:ea typeface="游ゴシック" panose="020B0400000000000000" pitchFamily="50" charset="-128"/>
              </a:rPr>
              <a:t>+3H</a:t>
            </a:r>
            <a:r>
              <a:rPr lang="en-US" altLang="ja-JP" sz="2000" baseline="-25000" dirty="0">
                <a:solidFill>
                  <a:schemeClr val="tx1"/>
                </a:solidFill>
                <a:ea typeface="游ゴシック" panose="020B0400000000000000" pitchFamily="50" charset="-128"/>
              </a:rPr>
              <a:t>2</a:t>
            </a:r>
            <a:r>
              <a:rPr lang="en-US" altLang="ja-JP" sz="2000" dirty="0">
                <a:solidFill>
                  <a:schemeClr val="tx1"/>
                </a:solidFill>
                <a:ea typeface="游ゴシック" panose="020B0400000000000000" pitchFamily="50" charset="-128"/>
              </a:rPr>
              <a:t>O</a:t>
            </a:r>
            <a:endParaRPr lang="ja-JP" altLang="en-US" sz="2000" dirty="0">
              <a:solidFill>
                <a:schemeClr val="tx1"/>
              </a:solidFill>
              <a:ea typeface="游ゴシック" panose="020B0400000000000000" pitchFamily="50" charset="-128"/>
            </a:endParaRPr>
          </a:p>
        </p:txBody>
      </p:sp>
      <p:sp>
        <p:nvSpPr>
          <p:cNvPr id="5" name="下矢印 4"/>
          <p:cNvSpPr/>
          <p:nvPr/>
        </p:nvSpPr>
        <p:spPr>
          <a:xfrm rot="3060000">
            <a:off x="5283028" y="3048009"/>
            <a:ext cx="111995" cy="623137"/>
          </a:xfrm>
          <a:prstGeom prst="downArrow">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正方形/長方形 10"/>
          <p:cNvSpPr/>
          <p:nvPr/>
        </p:nvSpPr>
        <p:spPr>
          <a:xfrm>
            <a:off x="2195736" y="5936878"/>
            <a:ext cx="4896544" cy="648072"/>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C</a:t>
            </a:r>
            <a:r>
              <a:rPr lang="en-US" altLang="ja-JP" sz="2000" baseline="-25000" dirty="0">
                <a:solidFill>
                  <a:schemeClr val="tx1"/>
                </a:solidFill>
              </a:rPr>
              <a:t>6</a:t>
            </a:r>
            <a:r>
              <a:rPr lang="en-US" altLang="ja-JP" sz="2000" dirty="0">
                <a:solidFill>
                  <a:schemeClr val="tx1"/>
                </a:solidFill>
              </a:rPr>
              <a:t>H</a:t>
            </a:r>
            <a:r>
              <a:rPr lang="en-US" altLang="ja-JP" sz="2000" baseline="-25000" dirty="0">
                <a:solidFill>
                  <a:schemeClr val="tx1"/>
                </a:solidFill>
              </a:rPr>
              <a:t>8</a:t>
            </a:r>
            <a:r>
              <a:rPr lang="en-US" altLang="ja-JP" sz="2000" dirty="0">
                <a:solidFill>
                  <a:schemeClr val="tx1"/>
                </a:solidFill>
              </a:rPr>
              <a:t>O</a:t>
            </a:r>
            <a:r>
              <a:rPr lang="en-US" altLang="ja-JP" sz="2000" baseline="-25000" dirty="0">
                <a:solidFill>
                  <a:schemeClr val="tx1"/>
                </a:solidFill>
              </a:rPr>
              <a:t>6</a:t>
            </a:r>
            <a:r>
              <a:rPr lang="en-US" altLang="ja-JP" sz="2000" dirty="0">
                <a:solidFill>
                  <a:schemeClr val="tx1"/>
                </a:solidFill>
              </a:rPr>
              <a:t> + </a:t>
            </a:r>
            <a:r>
              <a:rPr lang="en-US" altLang="ja-JP" sz="2000" dirty="0" err="1">
                <a:solidFill>
                  <a:schemeClr val="tx1"/>
                </a:solidFill>
              </a:rPr>
              <a:t>NaClO</a:t>
            </a:r>
            <a:r>
              <a:rPr lang="en-US" altLang="ja-JP" sz="2000" dirty="0">
                <a:solidFill>
                  <a:schemeClr val="tx1"/>
                </a:solidFill>
              </a:rPr>
              <a:t> </a:t>
            </a:r>
            <a:r>
              <a:rPr lang="ja-JP" altLang="ja-JP" sz="2000" dirty="0">
                <a:solidFill>
                  <a:schemeClr val="tx1"/>
                </a:solidFill>
              </a:rPr>
              <a:t>→</a:t>
            </a:r>
            <a:r>
              <a:rPr lang="en-US" altLang="ja-JP" sz="2000" dirty="0">
                <a:solidFill>
                  <a:schemeClr val="tx1"/>
                </a:solidFill>
              </a:rPr>
              <a:t> C</a:t>
            </a:r>
            <a:r>
              <a:rPr lang="en-US" altLang="ja-JP" sz="2000" baseline="-25000" dirty="0">
                <a:solidFill>
                  <a:schemeClr val="tx1"/>
                </a:solidFill>
              </a:rPr>
              <a:t>6</a:t>
            </a:r>
            <a:r>
              <a:rPr lang="en-US" altLang="ja-JP" sz="2000" dirty="0">
                <a:solidFill>
                  <a:schemeClr val="tx1"/>
                </a:solidFill>
              </a:rPr>
              <a:t>H</a:t>
            </a:r>
            <a:r>
              <a:rPr lang="en-US" altLang="ja-JP" sz="2000" baseline="-25000" dirty="0">
                <a:solidFill>
                  <a:schemeClr val="tx1"/>
                </a:solidFill>
              </a:rPr>
              <a:t>6</a:t>
            </a:r>
            <a:r>
              <a:rPr lang="en-US" altLang="ja-JP" sz="2000" dirty="0">
                <a:solidFill>
                  <a:schemeClr val="tx1"/>
                </a:solidFill>
              </a:rPr>
              <a:t>O</a:t>
            </a:r>
            <a:r>
              <a:rPr lang="en-US" altLang="ja-JP" sz="2000" baseline="-25000" dirty="0">
                <a:solidFill>
                  <a:schemeClr val="tx1"/>
                </a:solidFill>
              </a:rPr>
              <a:t>6</a:t>
            </a:r>
            <a:r>
              <a:rPr lang="en-US" altLang="ja-JP" sz="2000" dirty="0">
                <a:solidFill>
                  <a:schemeClr val="tx1"/>
                </a:solidFill>
              </a:rPr>
              <a:t> + </a:t>
            </a:r>
            <a:r>
              <a:rPr lang="en-US" altLang="ja-JP" sz="2000" dirty="0" err="1">
                <a:solidFill>
                  <a:schemeClr val="tx1"/>
                </a:solidFill>
              </a:rPr>
              <a:t>NaCl</a:t>
            </a:r>
            <a:r>
              <a:rPr lang="en-US" altLang="ja-JP" sz="2000" dirty="0">
                <a:solidFill>
                  <a:schemeClr val="tx1"/>
                </a:solidFill>
              </a:rPr>
              <a:t> + H</a:t>
            </a:r>
            <a:r>
              <a:rPr lang="en-US" altLang="ja-JP" sz="2000" baseline="-25000" dirty="0">
                <a:solidFill>
                  <a:schemeClr val="tx1"/>
                </a:solidFill>
              </a:rPr>
              <a:t>2</a:t>
            </a:r>
            <a:r>
              <a:rPr lang="en-US" altLang="ja-JP" sz="2000" dirty="0">
                <a:solidFill>
                  <a:schemeClr val="tx1"/>
                </a:solidFill>
              </a:rPr>
              <a:t>O</a:t>
            </a:r>
          </a:p>
        </p:txBody>
      </p:sp>
      <p:sp>
        <p:nvSpPr>
          <p:cNvPr id="18" name="正方形/長方形 17"/>
          <p:cNvSpPr/>
          <p:nvPr/>
        </p:nvSpPr>
        <p:spPr>
          <a:xfrm>
            <a:off x="2195736" y="3428567"/>
            <a:ext cx="45905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ea typeface="07やさしさアンチック" pitchFamily="50" charset="-128"/>
              </a:rPr>
              <a:t>CO</a:t>
            </a:r>
            <a:r>
              <a:rPr lang="en-US" altLang="ja-JP" sz="2000" baseline="-25000" dirty="0">
                <a:solidFill>
                  <a:schemeClr val="tx1"/>
                </a:solidFill>
                <a:ea typeface="07やさしさアンチック" pitchFamily="50" charset="-128"/>
              </a:rPr>
              <a:t>2  </a:t>
            </a:r>
            <a:r>
              <a:rPr lang="en-US" altLang="ja-JP" sz="2000" dirty="0">
                <a:solidFill>
                  <a:schemeClr val="tx1"/>
                </a:solidFill>
                <a:ea typeface="07やさしさアンチック" pitchFamily="50" charset="-128"/>
              </a:rPr>
              <a:t>+ H</a:t>
            </a:r>
            <a:r>
              <a:rPr lang="en-US" altLang="ja-JP" sz="2000" baseline="-25000" dirty="0">
                <a:solidFill>
                  <a:schemeClr val="tx1"/>
                </a:solidFill>
                <a:ea typeface="07やさしさアンチック" pitchFamily="50" charset="-128"/>
              </a:rPr>
              <a:t>2</a:t>
            </a:r>
            <a:r>
              <a:rPr lang="en-US" altLang="ja-JP" sz="2000" dirty="0">
                <a:solidFill>
                  <a:schemeClr val="tx1"/>
                </a:solidFill>
                <a:ea typeface="07やさしさアンチック" pitchFamily="50" charset="-128"/>
              </a:rPr>
              <a:t>O</a:t>
            </a:r>
            <a:endParaRPr lang="ja-JP" altLang="en-US" sz="2000" dirty="0">
              <a:solidFill>
                <a:schemeClr val="tx1"/>
              </a:solidFill>
              <a:ea typeface="07やさしさアンチック" pitchFamily="50" charset="-128"/>
            </a:endParaRPr>
          </a:p>
        </p:txBody>
      </p:sp>
      <p:sp>
        <p:nvSpPr>
          <p:cNvPr id="21" name="正方形/長方形 20"/>
          <p:cNvSpPr/>
          <p:nvPr/>
        </p:nvSpPr>
        <p:spPr>
          <a:xfrm>
            <a:off x="2195736" y="4235690"/>
            <a:ext cx="45905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ea typeface="07やさしさアンチック" pitchFamily="50" charset="-128"/>
              </a:rPr>
              <a:t>（</a:t>
            </a:r>
            <a:r>
              <a:rPr lang="en-US" altLang="ja-JP" sz="2000" dirty="0">
                <a:solidFill>
                  <a:schemeClr val="tx1"/>
                </a:solidFill>
                <a:ea typeface="07やさしさアンチック" pitchFamily="50" charset="-128"/>
              </a:rPr>
              <a:t>H</a:t>
            </a:r>
            <a:r>
              <a:rPr lang="en-US" altLang="ja-JP" sz="2000" baseline="-25000" dirty="0">
                <a:solidFill>
                  <a:schemeClr val="tx1"/>
                </a:solidFill>
                <a:ea typeface="07やさしさアンチック" pitchFamily="50" charset="-128"/>
              </a:rPr>
              <a:t>2</a:t>
            </a:r>
            <a:r>
              <a:rPr lang="en-US" altLang="ja-JP" sz="2000" dirty="0">
                <a:solidFill>
                  <a:schemeClr val="tx1"/>
                </a:solidFill>
                <a:ea typeface="07やさしさアンチック" pitchFamily="50" charset="-128"/>
              </a:rPr>
              <a:t>CO</a:t>
            </a:r>
            <a:r>
              <a:rPr lang="en-US" altLang="ja-JP" sz="2000" baseline="-25000" dirty="0">
                <a:solidFill>
                  <a:schemeClr val="tx1"/>
                </a:solidFill>
                <a:ea typeface="07やさしさアンチック" pitchFamily="50" charset="-128"/>
              </a:rPr>
              <a:t>3</a:t>
            </a:r>
            <a:r>
              <a:rPr lang="ja-JP" altLang="en-US" sz="2000" dirty="0">
                <a:solidFill>
                  <a:schemeClr val="tx1"/>
                </a:solidFill>
                <a:ea typeface="07やさしさアンチック" pitchFamily="50" charset="-128"/>
              </a:rPr>
              <a:t>）</a:t>
            </a:r>
          </a:p>
        </p:txBody>
      </p:sp>
      <p:sp>
        <p:nvSpPr>
          <p:cNvPr id="22" name="正方形/長方形 21"/>
          <p:cNvSpPr/>
          <p:nvPr/>
        </p:nvSpPr>
        <p:spPr>
          <a:xfrm>
            <a:off x="2195736" y="5048747"/>
            <a:ext cx="45905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ea typeface="07やさしさアンチック" pitchFamily="50" charset="-128"/>
              </a:rPr>
              <a:t>H</a:t>
            </a:r>
            <a:r>
              <a:rPr lang="en-US" altLang="ja-JP" sz="2000" baseline="30000" dirty="0">
                <a:solidFill>
                  <a:schemeClr val="tx1"/>
                </a:solidFill>
                <a:ea typeface="07やさしさアンチック" pitchFamily="50" charset="-128"/>
              </a:rPr>
              <a:t>+</a:t>
            </a:r>
            <a:r>
              <a:rPr lang="en-US" altLang="ja-JP" sz="2000" dirty="0">
                <a:solidFill>
                  <a:schemeClr val="tx1"/>
                </a:solidFill>
                <a:ea typeface="07やさしさアンチック" pitchFamily="50" charset="-128"/>
              </a:rPr>
              <a:t> + HCO</a:t>
            </a:r>
            <a:r>
              <a:rPr lang="en-US" altLang="ja-JP" sz="2000" baseline="-25000" dirty="0">
                <a:solidFill>
                  <a:schemeClr val="tx1"/>
                </a:solidFill>
                <a:ea typeface="07やさしさアンチック" pitchFamily="50" charset="-128"/>
              </a:rPr>
              <a:t>3</a:t>
            </a:r>
            <a:r>
              <a:rPr lang="en-US" altLang="ja-JP" sz="2000" baseline="30000" dirty="0">
                <a:solidFill>
                  <a:schemeClr val="tx1"/>
                </a:solidFill>
                <a:ea typeface="07やさしさアンチック" pitchFamily="50" charset="-128"/>
              </a:rPr>
              <a:t>-</a:t>
            </a:r>
            <a:endParaRPr lang="ja-JP" altLang="en-US" sz="2000" baseline="30000" dirty="0">
              <a:solidFill>
                <a:schemeClr val="tx1"/>
              </a:solidFill>
              <a:ea typeface="07やさしさアンチック" pitchFamily="50" charset="-128"/>
            </a:endParaRPr>
          </a:p>
        </p:txBody>
      </p:sp>
      <p:sp>
        <p:nvSpPr>
          <p:cNvPr id="23" name="下矢印 22"/>
          <p:cNvSpPr/>
          <p:nvPr/>
        </p:nvSpPr>
        <p:spPr>
          <a:xfrm>
            <a:off x="4247964" y="4022633"/>
            <a:ext cx="172412" cy="335618"/>
          </a:xfrm>
          <a:prstGeom prst="downArrow">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下矢印 23"/>
          <p:cNvSpPr/>
          <p:nvPr/>
        </p:nvSpPr>
        <p:spPr>
          <a:xfrm>
            <a:off x="4276058" y="4850168"/>
            <a:ext cx="172412" cy="335618"/>
          </a:xfrm>
          <a:prstGeom prst="downArrow">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5" name="下矢印 24"/>
          <p:cNvSpPr/>
          <p:nvPr/>
        </p:nvSpPr>
        <p:spPr>
          <a:xfrm rot="10800000">
            <a:off x="4486779" y="4013875"/>
            <a:ext cx="135015" cy="335618"/>
          </a:xfrm>
          <a:prstGeom prst="downArrow">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6" name="下矢印 25"/>
          <p:cNvSpPr/>
          <p:nvPr/>
        </p:nvSpPr>
        <p:spPr>
          <a:xfrm rot="10800000">
            <a:off x="4510456" y="4832723"/>
            <a:ext cx="135015" cy="335618"/>
          </a:xfrm>
          <a:prstGeom prst="downArrow">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9" name="グループ化 8"/>
          <p:cNvGrpSpPr/>
          <p:nvPr/>
        </p:nvGrpSpPr>
        <p:grpSpPr>
          <a:xfrm>
            <a:off x="5284980" y="4076640"/>
            <a:ext cx="2430270" cy="757730"/>
            <a:chOff x="5522640" y="3356992"/>
            <a:chExt cx="3240360" cy="1010307"/>
          </a:xfrm>
        </p:grpSpPr>
        <p:sp>
          <p:nvSpPr>
            <p:cNvPr id="29" name="フローチャート : せん孔テープ 28"/>
            <p:cNvSpPr/>
            <p:nvPr/>
          </p:nvSpPr>
          <p:spPr>
            <a:xfrm>
              <a:off x="5522640" y="3356992"/>
              <a:ext cx="3240360" cy="1010307"/>
            </a:xfrm>
            <a:prstGeom prst="flowChartPunchedTape">
              <a:avLst/>
            </a:prstGeom>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5400000" scaled="1"/>
              <a:tileRect/>
            </a:grad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latin typeface="+mn-ea"/>
              </a:endParaRPr>
            </a:p>
          </p:txBody>
        </p:sp>
        <p:pic>
          <p:nvPicPr>
            <p:cNvPr id="30" name="Picture 4" descr="C:\Users\nukuzuma\AppData\Local\Microsoft\Windows\Temporary Internet Files\Content.IE5\DDVAHSIL\MP90040734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flipH="1">
              <a:off x="7465614" y="2901452"/>
              <a:ext cx="769836" cy="182493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grpSp>
      <p:grpSp>
        <p:nvGrpSpPr>
          <p:cNvPr id="14" name="グループ化 13"/>
          <p:cNvGrpSpPr/>
          <p:nvPr/>
        </p:nvGrpSpPr>
        <p:grpSpPr>
          <a:xfrm>
            <a:off x="1477116" y="4370973"/>
            <a:ext cx="2301338" cy="378866"/>
            <a:chOff x="445486" y="3749437"/>
            <a:chExt cx="3068451" cy="505154"/>
          </a:xfrm>
        </p:grpSpPr>
        <p:sp>
          <p:nvSpPr>
            <p:cNvPr id="31" name="フローチャート : せん孔テープ 30"/>
            <p:cNvSpPr/>
            <p:nvPr/>
          </p:nvSpPr>
          <p:spPr>
            <a:xfrm>
              <a:off x="445486" y="3749437"/>
              <a:ext cx="3068451" cy="505154"/>
            </a:xfrm>
            <a:prstGeom prst="flowChartPunchedTape">
              <a:avLst/>
            </a:prstGeom>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5400000" scaled="1"/>
              <a:tileRect/>
            </a:grad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350" baseline="-25000" dirty="0">
                <a:solidFill>
                  <a:schemeClr val="bg1"/>
                </a:solidFill>
                <a:latin typeface="+mn-ea"/>
              </a:endParaRPr>
            </a:p>
          </p:txBody>
        </p:sp>
        <p:pic>
          <p:nvPicPr>
            <p:cNvPr id="32" name="Picture 2" descr="C:\Users\nukuzuma\AppData\Local\Microsoft\Windows\Temporary Internet Files\Content.IE5\4FPB01L2\MC90043880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1710" y="3769215"/>
              <a:ext cx="505560" cy="38969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nukuzuma\AppData\Local\Microsoft\Windows\Temporary Internet Files\Content.IE5\4FPB01L2\MC90043880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65766" y="3792138"/>
              <a:ext cx="505560" cy="38969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nukuzuma\AppData\Local\Microsoft\Windows\Temporary Internet Files\Content.IE5\4FPB01L2\MC90043880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27837" y="3764442"/>
              <a:ext cx="505560" cy="389692"/>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タイトル 1">
            <a:extLst>
              <a:ext uri="{FF2B5EF4-FFF2-40B4-BE49-F238E27FC236}">
                <a16:creationId xmlns:a16="http://schemas.microsoft.com/office/drawing/2014/main" id="{30BA5ACB-84D0-4554-8E24-2B8604C8B478}"/>
              </a:ext>
            </a:extLst>
          </p:cNvPr>
          <p:cNvSpPr>
            <a:spLocks noGrp="1"/>
          </p:cNvSpPr>
          <p:nvPr>
            <p:ph type="title"/>
          </p:nvPr>
        </p:nvSpPr>
        <p:spPr>
          <a:xfrm>
            <a:off x="323528" y="1574304"/>
            <a:ext cx="8534400" cy="990600"/>
          </a:xfrm>
        </p:spPr>
        <p:txBody>
          <a:bodyPr>
            <a:normAutofit/>
          </a:bodyPr>
          <a:lstStyle/>
          <a:p>
            <a:pPr algn="ctr"/>
            <a:r>
              <a:rPr lang="en-US" altLang="ja-JP" sz="3200" dirty="0"/>
              <a:t>Neutral bicarbonate ion bath additives </a:t>
            </a:r>
            <a:endParaRPr kumimoji="1" lang="ja-JP" altLang="en-US" sz="3200" dirty="0"/>
          </a:p>
        </p:txBody>
      </p:sp>
      <p:sp>
        <p:nvSpPr>
          <p:cNvPr id="28" name="正方形/長方形 27">
            <a:extLst>
              <a:ext uri="{FF2B5EF4-FFF2-40B4-BE49-F238E27FC236}">
                <a16:creationId xmlns:a16="http://schemas.microsoft.com/office/drawing/2014/main" id="{91B03D96-1EC2-4019-959D-04B82C24AE69}"/>
              </a:ext>
            </a:extLst>
          </p:cNvPr>
          <p:cNvSpPr/>
          <p:nvPr/>
        </p:nvSpPr>
        <p:spPr>
          <a:xfrm>
            <a:off x="5220072" y="5085184"/>
            <a:ext cx="289982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a typeface="07やさしさアンチック" pitchFamily="50" charset="-128"/>
              </a:rPr>
              <a:t>（</a:t>
            </a:r>
            <a:r>
              <a:rPr lang="en-US" altLang="ja-JP" sz="2000" dirty="0">
                <a:solidFill>
                  <a:schemeClr val="tx1"/>
                </a:solidFill>
                <a:ea typeface="07やさしさアンチック" pitchFamily="50" charset="-128"/>
              </a:rPr>
              <a:t>pH=6.98</a:t>
            </a:r>
            <a:r>
              <a:rPr lang="ja-JP" altLang="en-US" sz="2000" dirty="0">
                <a:solidFill>
                  <a:schemeClr val="tx1"/>
                </a:solidFill>
                <a:ea typeface="07やさしさアンチック" pitchFamily="50" charset="-128"/>
              </a:rPr>
              <a:t>）</a:t>
            </a:r>
          </a:p>
        </p:txBody>
      </p:sp>
      <p:sp>
        <p:nvSpPr>
          <p:cNvPr id="35" name="タイトル 1">
            <a:extLst>
              <a:ext uri="{FF2B5EF4-FFF2-40B4-BE49-F238E27FC236}">
                <a16:creationId xmlns:a16="http://schemas.microsoft.com/office/drawing/2014/main" id="{8575FED4-5903-4500-B6F2-4C7A666D924E}"/>
              </a:ext>
            </a:extLst>
          </p:cNvPr>
          <p:cNvSpPr txBox="1">
            <a:spLocks/>
          </p:cNvSpPr>
          <p:nvPr/>
        </p:nvSpPr>
        <p:spPr>
          <a:xfrm>
            <a:off x="533400" y="345058"/>
            <a:ext cx="8153400" cy="869950"/>
          </a:xfrm>
          <a:prstGeom prst="rect">
            <a:avLst/>
          </a:prstGeom>
        </p:spPr>
        <p:txBody>
          <a:bodyPr vert="horz" anchor="ctr">
            <a:norm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en-US" altLang="ja-JP" dirty="0"/>
              <a:t>Materials</a:t>
            </a:r>
            <a:r>
              <a:rPr lang="ja-JP" altLang="en-US" dirty="0"/>
              <a:t> </a:t>
            </a:r>
          </a:p>
        </p:txBody>
      </p:sp>
    </p:spTree>
    <p:extLst>
      <p:ext uri="{BB962C8B-B14F-4D97-AF65-F5344CB8AC3E}">
        <p14:creationId xmlns:p14="http://schemas.microsoft.com/office/powerpoint/2010/main" val="310996116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9BFEA2-7363-4ABE-915C-1CBF0EA9FACA}"/>
              </a:ext>
            </a:extLst>
          </p:cNvPr>
          <p:cNvSpPr>
            <a:spLocks noGrp="1"/>
          </p:cNvSpPr>
          <p:nvPr>
            <p:ph type="title"/>
          </p:nvPr>
        </p:nvSpPr>
        <p:spPr>
          <a:xfrm>
            <a:off x="595064" y="326802"/>
            <a:ext cx="8153400" cy="869950"/>
          </a:xfrm>
        </p:spPr>
        <p:txBody>
          <a:bodyPr/>
          <a:lstStyle/>
          <a:p>
            <a:r>
              <a:rPr lang="en-US" altLang="ja-JP" dirty="0"/>
              <a:t>Methods</a:t>
            </a:r>
            <a:r>
              <a:rPr kumimoji="1" lang="ja-JP" altLang="en-US" dirty="0"/>
              <a:t> </a:t>
            </a:r>
          </a:p>
        </p:txBody>
      </p:sp>
      <p:sp>
        <p:nvSpPr>
          <p:cNvPr id="3" name="コンテンツ プレースホルダー 2">
            <a:extLst>
              <a:ext uri="{FF2B5EF4-FFF2-40B4-BE49-F238E27FC236}">
                <a16:creationId xmlns:a16="http://schemas.microsoft.com/office/drawing/2014/main" id="{00101ACD-902F-4C39-B3E7-E75EA80B53EB}"/>
              </a:ext>
            </a:extLst>
          </p:cNvPr>
          <p:cNvSpPr>
            <a:spLocks noGrp="1"/>
          </p:cNvSpPr>
          <p:nvPr>
            <p:ph sz="quarter" idx="2"/>
          </p:nvPr>
        </p:nvSpPr>
        <p:spPr/>
        <p:txBody>
          <a:bodyPr>
            <a:normAutofit fontScale="85000" lnSpcReduction="10000"/>
          </a:bodyPr>
          <a:lstStyle/>
          <a:p>
            <a:r>
              <a:rPr lang="ja-JP" altLang="en-US" dirty="0"/>
              <a:t>健常成人女性</a:t>
            </a:r>
            <a:r>
              <a:rPr lang="en-US" altLang="ja-JP" dirty="0"/>
              <a:t>19</a:t>
            </a:r>
            <a:r>
              <a:rPr lang="ja-JP" altLang="en-US" dirty="0"/>
              <a:t>名</a:t>
            </a:r>
            <a:endParaRPr lang="en-US" altLang="ja-JP" dirty="0"/>
          </a:p>
          <a:p>
            <a:r>
              <a:rPr lang="ja-JP" altLang="en-US" dirty="0"/>
              <a:t>平均年齢</a:t>
            </a:r>
            <a:r>
              <a:rPr lang="en-US" altLang="ja-JP" dirty="0"/>
              <a:t>49</a:t>
            </a:r>
            <a:r>
              <a:rPr lang="ja-JP" altLang="en-US" dirty="0"/>
              <a:t>才</a:t>
            </a:r>
            <a:endParaRPr lang="en-US" altLang="ja-JP" dirty="0"/>
          </a:p>
          <a:p>
            <a:pPr marL="0" indent="0">
              <a:buNone/>
            </a:pPr>
            <a:r>
              <a:rPr lang="ja-JP" altLang="en-US" dirty="0"/>
              <a:t>　　（</a:t>
            </a:r>
            <a:r>
              <a:rPr lang="en-US" altLang="ja-JP" dirty="0"/>
              <a:t>30</a:t>
            </a:r>
            <a:r>
              <a:rPr lang="ja-JP" altLang="en-US" dirty="0"/>
              <a:t>～</a:t>
            </a:r>
            <a:r>
              <a:rPr lang="en-US" altLang="ja-JP" dirty="0"/>
              <a:t>59</a:t>
            </a:r>
            <a:r>
              <a:rPr lang="ja-JP" altLang="en-US" dirty="0"/>
              <a:t>才）</a:t>
            </a:r>
            <a:endParaRPr lang="en-US" altLang="ja-JP" dirty="0"/>
          </a:p>
          <a:p>
            <a:r>
              <a:rPr lang="ja-JP" altLang="ja-JP" dirty="0"/>
              <a:t>通年性に冷えを自覚し、応募時点で治療中の他の疾患がない</a:t>
            </a:r>
            <a:r>
              <a:rPr lang="ja-JP" altLang="en-US" dirty="0"/>
              <a:t>こと</a:t>
            </a:r>
          </a:p>
          <a:p>
            <a:endParaRPr kumimoji="1" lang="ja-JP" altLang="en-US" dirty="0"/>
          </a:p>
        </p:txBody>
      </p:sp>
      <p:sp>
        <p:nvSpPr>
          <p:cNvPr id="4" name="コンテンツ プレースホルダー 3">
            <a:extLst>
              <a:ext uri="{FF2B5EF4-FFF2-40B4-BE49-F238E27FC236}">
                <a16:creationId xmlns:a16="http://schemas.microsoft.com/office/drawing/2014/main" id="{62D7FDE3-D2F8-45F3-806C-2B888746A966}"/>
              </a:ext>
            </a:extLst>
          </p:cNvPr>
          <p:cNvSpPr>
            <a:spLocks noGrp="1"/>
          </p:cNvSpPr>
          <p:nvPr>
            <p:ph sz="quarter" idx="4"/>
          </p:nvPr>
        </p:nvSpPr>
        <p:spPr/>
        <p:txBody>
          <a:bodyPr>
            <a:normAutofit fontScale="85000" lnSpcReduction="10000"/>
          </a:bodyPr>
          <a:lstStyle/>
          <a:p>
            <a:r>
              <a:rPr lang="en-US" altLang="ja-JP" dirty="0"/>
              <a:t>H30</a:t>
            </a:r>
            <a:r>
              <a:rPr lang="ja-JP" altLang="en-US" dirty="0"/>
              <a:t>年</a:t>
            </a:r>
            <a:r>
              <a:rPr lang="en-US" altLang="ja-JP" dirty="0"/>
              <a:t>2</a:t>
            </a:r>
            <a:r>
              <a:rPr lang="ja-JP" altLang="en-US" dirty="0"/>
              <a:t>～</a:t>
            </a:r>
            <a:r>
              <a:rPr lang="en-US" altLang="ja-JP" dirty="0"/>
              <a:t>5</a:t>
            </a:r>
            <a:r>
              <a:rPr lang="ja-JP" altLang="en-US" dirty="0"/>
              <a:t>月の</a:t>
            </a:r>
            <a:r>
              <a:rPr lang="en-US" altLang="ja-JP" dirty="0"/>
              <a:t>3</a:t>
            </a:r>
            <a:r>
              <a:rPr lang="ja-JP" altLang="en-US" dirty="0"/>
              <a:t>ヵ月間</a:t>
            </a:r>
            <a:endParaRPr lang="en-US" altLang="ja-JP" dirty="0"/>
          </a:p>
          <a:p>
            <a:r>
              <a:rPr lang="ja-JP" altLang="en-US" dirty="0"/>
              <a:t>原則的に</a:t>
            </a:r>
            <a:r>
              <a:rPr lang="en-US" altLang="ja-JP" dirty="0"/>
              <a:t>1</a:t>
            </a:r>
            <a:r>
              <a:rPr lang="ja-JP" altLang="en-US" dirty="0"/>
              <a:t>日</a:t>
            </a:r>
            <a:r>
              <a:rPr lang="en-US" altLang="ja-JP" dirty="0"/>
              <a:t>1</a:t>
            </a:r>
            <a:r>
              <a:rPr lang="ja-JP" altLang="en-US" dirty="0"/>
              <a:t>回</a:t>
            </a:r>
            <a:r>
              <a:rPr lang="en-US" altLang="ja-JP" dirty="0"/>
              <a:t>15-20</a:t>
            </a:r>
            <a:r>
              <a:rPr lang="ja-JP" altLang="en-US" dirty="0"/>
              <a:t>分間の全身浴、但し、全身浴ができない場合には重炭酸泉シャワー浴</a:t>
            </a:r>
            <a:endParaRPr lang="en-US" altLang="ja-JP" dirty="0"/>
          </a:p>
          <a:p>
            <a:r>
              <a:rPr lang="ja-JP" altLang="en-US" dirty="0"/>
              <a:t>湯量</a:t>
            </a:r>
            <a:r>
              <a:rPr lang="en-US" altLang="ja-JP" dirty="0"/>
              <a:t>200</a:t>
            </a:r>
            <a:r>
              <a:rPr lang="ja-JP" altLang="en-US" dirty="0"/>
              <a:t>Ｌに対してダブレット</a:t>
            </a:r>
            <a:r>
              <a:rPr lang="en-US" altLang="ja-JP" dirty="0"/>
              <a:t>4</a:t>
            </a:r>
            <a:r>
              <a:rPr lang="ja-JP" altLang="en-US" dirty="0"/>
              <a:t>錠</a:t>
            </a:r>
            <a:endParaRPr lang="en-US" altLang="ja-JP" dirty="0"/>
          </a:p>
          <a:p>
            <a:r>
              <a:rPr lang="ja-JP" altLang="en-US" dirty="0"/>
              <a:t>湯温は</a:t>
            </a:r>
            <a:r>
              <a:rPr lang="en-US" altLang="ja-JP" dirty="0"/>
              <a:t>40</a:t>
            </a:r>
            <a:r>
              <a:rPr lang="ja-JP" altLang="en-US" dirty="0"/>
              <a:t>℃以下</a:t>
            </a:r>
          </a:p>
          <a:p>
            <a:endParaRPr kumimoji="1" lang="ja-JP" altLang="en-US" dirty="0"/>
          </a:p>
        </p:txBody>
      </p:sp>
      <p:sp>
        <p:nvSpPr>
          <p:cNvPr id="5" name="スライド番号プレースホルダー 4">
            <a:extLst>
              <a:ext uri="{FF2B5EF4-FFF2-40B4-BE49-F238E27FC236}">
                <a16:creationId xmlns:a16="http://schemas.microsoft.com/office/drawing/2014/main" id="{6622496F-3D9A-485A-9C45-151CE06E89A2}"/>
              </a:ext>
            </a:extLst>
          </p:cNvPr>
          <p:cNvSpPr>
            <a:spLocks noGrp="1"/>
          </p:cNvSpPr>
          <p:nvPr>
            <p:ph type="sldNum" sz="quarter" idx="16"/>
          </p:nvPr>
        </p:nvSpPr>
        <p:spPr/>
        <p:txBody>
          <a:bodyPr>
            <a:normAutofit fontScale="85000" lnSpcReduction="20000"/>
          </a:bodyPr>
          <a:lstStyle/>
          <a:p>
            <a:fld id="{77B0C410-54EC-49A0-A932-53154B5088FA}" type="slidenum">
              <a:rPr kumimoji="1" lang="ja-JP" altLang="en-US" smtClean="0"/>
              <a:t>6</a:t>
            </a:fld>
            <a:endParaRPr kumimoji="1" lang="ja-JP" altLang="en-US"/>
          </a:p>
        </p:txBody>
      </p:sp>
      <p:sp>
        <p:nvSpPr>
          <p:cNvPr id="6" name="テキスト プレースホルダー 5">
            <a:extLst>
              <a:ext uri="{FF2B5EF4-FFF2-40B4-BE49-F238E27FC236}">
                <a16:creationId xmlns:a16="http://schemas.microsoft.com/office/drawing/2014/main" id="{B76BC561-1F62-4F08-B485-FF5CB969B347}"/>
              </a:ext>
            </a:extLst>
          </p:cNvPr>
          <p:cNvSpPr>
            <a:spLocks noGrp="1"/>
          </p:cNvSpPr>
          <p:nvPr>
            <p:ph type="body" sz="quarter" idx="1"/>
          </p:nvPr>
        </p:nvSpPr>
        <p:spPr/>
        <p:txBody>
          <a:bodyPr/>
          <a:lstStyle/>
          <a:p>
            <a:r>
              <a:rPr kumimoji="1" lang="ja-JP" altLang="en-US" dirty="0"/>
              <a:t>被験者</a:t>
            </a:r>
          </a:p>
        </p:txBody>
      </p:sp>
      <p:sp>
        <p:nvSpPr>
          <p:cNvPr id="7" name="テキスト プレースホルダー 6">
            <a:extLst>
              <a:ext uri="{FF2B5EF4-FFF2-40B4-BE49-F238E27FC236}">
                <a16:creationId xmlns:a16="http://schemas.microsoft.com/office/drawing/2014/main" id="{F98E3CF7-1E55-48EE-A7E8-AACE769FBA91}"/>
              </a:ext>
            </a:extLst>
          </p:cNvPr>
          <p:cNvSpPr>
            <a:spLocks noGrp="1"/>
          </p:cNvSpPr>
          <p:nvPr>
            <p:ph type="body" sz="quarter" idx="3"/>
          </p:nvPr>
        </p:nvSpPr>
        <p:spPr/>
        <p:txBody>
          <a:bodyPr/>
          <a:lstStyle/>
          <a:p>
            <a:r>
              <a:rPr kumimoji="1" lang="ja-JP" altLang="en-US" dirty="0"/>
              <a:t>試験期間と入浴法</a:t>
            </a:r>
          </a:p>
        </p:txBody>
      </p:sp>
    </p:spTree>
    <p:extLst>
      <p:ext uri="{BB962C8B-B14F-4D97-AF65-F5344CB8AC3E}">
        <p14:creationId xmlns:p14="http://schemas.microsoft.com/office/powerpoint/2010/main" val="9922831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B8791D2-1B9A-4BF2-84E0-450B936D86C5}"/>
              </a:ext>
            </a:extLst>
          </p:cNvPr>
          <p:cNvSpPr>
            <a:spLocks noGrp="1"/>
          </p:cNvSpPr>
          <p:nvPr>
            <p:ph sz="quarter" idx="2"/>
          </p:nvPr>
        </p:nvSpPr>
        <p:spPr>
          <a:xfrm>
            <a:off x="609600" y="2438400"/>
            <a:ext cx="3886200" cy="3581400"/>
          </a:xfrm>
        </p:spPr>
        <p:txBody>
          <a:bodyPr>
            <a:normAutofit fontScale="77500" lnSpcReduction="20000"/>
          </a:bodyPr>
          <a:lstStyle/>
          <a:p>
            <a:r>
              <a:rPr lang="ja-JP" altLang="en-US" dirty="0"/>
              <a:t>体温（舌下温）</a:t>
            </a:r>
            <a:endParaRPr lang="en-US" altLang="ja-JP" dirty="0"/>
          </a:p>
          <a:p>
            <a:r>
              <a:rPr lang="ja-JP" altLang="en-US" dirty="0"/>
              <a:t>血圧</a:t>
            </a:r>
            <a:endParaRPr lang="en-US" altLang="ja-JP" dirty="0"/>
          </a:p>
          <a:p>
            <a:r>
              <a:rPr lang="ja-JP" altLang="en-US" dirty="0"/>
              <a:t>体重・</a:t>
            </a:r>
            <a:r>
              <a:rPr lang="en-US" altLang="ja-JP" dirty="0"/>
              <a:t>BMI</a:t>
            </a:r>
          </a:p>
          <a:p>
            <a:r>
              <a:rPr lang="ja-JP" altLang="en-US" dirty="0"/>
              <a:t>白血球像</a:t>
            </a:r>
            <a:endParaRPr lang="en-US" altLang="ja-JP" dirty="0"/>
          </a:p>
          <a:p>
            <a:r>
              <a:rPr lang="ja-JP" altLang="en-US" dirty="0"/>
              <a:t>一部被験者については心拍間変異分析</a:t>
            </a:r>
            <a:endParaRPr lang="en-US" altLang="ja-JP" dirty="0"/>
          </a:p>
          <a:p>
            <a:pPr marL="0" indent="0">
              <a:buNone/>
            </a:pPr>
            <a:endParaRPr lang="ja-JP" altLang="en-US" dirty="0"/>
          </a:p>
          <a:p>
            <a:endParaRPr lang="en-US" altLang="ja-JP" dirty="0"/>
          </a:p>
          <a:p>
            <a:endParaRPr kumimoji="1" lang="ja-JP" altLang="en-US" dirty="0"/>
          </a:p>
        </p:txBody>
      </p:sp>
      <p:sp>
        <p:nvSpPr>
          <p:cNvPr id="4" name="コンテンツ プレースホルダー 3">
            <a:extLst>
              <a:ext uri="{FF2B5EF4-FFF2-40B4-BE49-F238E27FC236}">
                <a16:creationId xmlns:a16="http://schemas.microsoft.com/office/drawing/2014/main" id="{F8527B5B-DD09-4061-B120-70B169F8B020}"/>
              </a:ext>
            </a:extLst>
          </p:cNvPr>
          <p:cNvSpPr>
            <a:spLocks noGrp="1"/>
          </p:cNvSpPr>
          <p:nvPr>
            <p:ph sz="quarter" idx="4"/>
          </p:nvPr>
        </p:nvSpPr>
        <p:spPr/>
        <p:txBody>
          <a:bodyPr>
            <a:normAutofit fontScale="77500" lnSpcReduction="20000"/>
          </a:bodyPr>
          <a:lstStyle/>
          <a:p>
            <a:r>
              <a:rPr lang="ja-JP" altLang="en-US" dirty="0"/>
              <a:t>冷えの評価</a:t>
            </a:r>
            <a:endParaRPr lang="en-US" altLang="ja-JP" dirty="0"/>
          </a:p>
          <a:p>
            <a:pPr marL="0" indent="0">
              <a:buNone/>
            </a:pPr>
            <a:r>
              <a:rPr lang="ja-JP" altLang="en-US" dirty="0"/>
              <a:t>　　寺澤変法</a:t>
            </a:r>
            <a:endParaRPr lang="en-US" altLang="ja-JP" dirty="0"/>
          </a:p>
          <a:p>
            <a:pPr marL="0" indent="0">
              <a:buNone/>
            </a:pPr>
            <a:r>
              <a:rPr lang="ja-JP" altLang="en-US" dirty="0"/>
              <a:t>　　</a:t>
            </a:r>
            <a:r>
              <a:rPr lang="en-US" altLang="ja-JP" dirty="0"/>
              <a:t>VAS</a:t>
            </a:r>
            <a:r>
              <a:rPr lang="ja-JP" altLang="en-US" dirty="0"/>
              <a:t>スケール</a:t>
            </a:r>
            <a:endParaRPr lang="en-US" altLang="ja-JP" dirty="0"/>
          </a:p>
          <a:p>
            <a:r>
              <a:rPr lang="ja-JP" altLang="en-US" dirty="0"/>
              <a:t>睡眠の評価</a:t>
            </a:r>
            <a:endParaRPr lang="en-US" altLang="ja-JP" dirty="0"/>
          </a:p>
          <a:p>
            <a:pPr marL="0" indent="0">
              <a:buNone/>
            </a:pPr>
            <a:r>
              <a:rPr lang="ja-JP" altLang="en-US" dirty="0"/>
              <a:t>　　ピッツバーグ睡眠質問票</a:t>
            </a:r>
            <a:endParaRPr lang="en-US" altLang="ja-JP" dirty="0"/>
          </a:p>
          <a:p>
            <a:r>
              <a:rPr lang="ja-JP" altLang="en-US" dirty="0"/>
              <a:t>気分の評価</a:t>
            </a:r>
            <a:endParaRPr lang="en-US" altLang="ja-JP" dirty="0"/>
          </a:p>
          <a:p>
            <a:pPr marL="0" indent="0">
              <a:buNone/>
            </a:pPr>
            <a:r>
              <a:rPr lang="ja-JP" altLang="en-US" dirty="0"/>
              <a:t>　　</a:t>
            </a:r>
            <a:r>
              <a:rPr lang="en-US" altLang="ja-JP" dirty="0"/>
              <a:t>POMS2</a:t>
            </a:r>
            <a:r>
              <a:rPr lang="ja-JP" altLang="en-US" dirty="0"/>
              <a:t>成人用短縮版</a:t>
            </a:r>
            <a:endParaRPr lang="en-US" altLang="ja-JP" dirty="0"/>
          </a:p>
          <a:p>
            <a:r>
              <a:rPr lang="ja-JP" altLang="en-US" dirty="0"/>
              <a:t>自発型エビデンス</a:t>
            </a:r>
            <a:endParaRPr lang="en-US" altLang="ja-JP" dirty="0"/>
          </a:p>
          <a:p>
            <a:pPr marL="0" indent="0">
              <a:buNone/>
            </a:pPr>
            <a:r>
              <a:rPr lang="ja-JP" altLang="en-US" dirty="0"/>
              <a:t>　　感想・体験談</a:t>
            </a:r>
            <a:endParaRPr lang="en-US" altLang="ja-JP" dirty="0"/>
          </a:p>
          <a:p>
            <a:endParaRPr kumimoji="1" lang="ja-JP" altLang="en-US" dirty="0"/>
          </a:p>
        </p:txBody>
      </p:sp>
      <p:sp>
        <p:nvSpPr>
          <p:cNvPr id="5" name="スライド番号プレースホルダー 4">
            <a:extLst>
              <a:ext uri="{FF2B5EF4-FFF2-40B4-BE49-F238E27FC236}">
                <a16:creationId xmlns:a16="http://schemas.microsoft.com/office/drawing/2014/main" id="{9B585E43-8385-462C-9376-23F2CE9278FF}"/>
              </a:ext>
            </a:extLst>
          </p:cNvPr>
          <p:cNvSpPr>
            <a:spLocks noGrp="1"/>
          </p:cNvSpPr>
          <p:nvPr>
            <p:ph type="sldNum" sz="quarter" idx="16"/>
          </p:nvPr>
        </p:nvSpPr>
        <p:spPr/>
        <p:txBody>
          <a:bodyPr>
            <a:normAutofit fontScale="85000" lnSpcReduction="20000"/>
          </a:bodyPr>
          <a:lstStyle/>
          <a:p>
            <a:fld id="{77B0C410-54EC-49A0-A932-53154B5088FA}" type="slidenum">
              <a:rPr kumimoji="1" lang="ja-JP" altLang="en-US" smtClean="0"/>
              <a:t>7</a:t>
            </a:fld>
            <a:endParaRPr kumimoji="1" lang="ja-JP" altLang="en-US"/>
          </a:p>
        </p:txBody>
      </p:sp>
      <p:sp>
        <p:nvSpPr>
          <p:cNvPr id="6" name="テキスト プレースホルダー 5">
            <a:extLst>
              <a:ext uri="{FF2B5EF4-FFF2-40B4-BE49-F238E27FC236}">
                <a16:creationId xmlns:a16="http://schemas.microsoft.com/office/drawing/2014/main" id="{1D69FD86-A0E1-430C-92FD-2D4FD25181CA}"/>
              </a:ext>
            </a:extLst>
          </p:cNvPr>
          <p:cNvSpPr>
            <a:spLocks noGrp="1"/>
          </p:cNvSpPr>
          <p:nvPr>
            <p:ph type="body" sz="quarter" idx="1"/>
          </p:nvPr>
        </p:nvSpPr>
        <p:spPr>
          <a:xfrm>
            <a:off x="609600" y="1752600"/>
            <a:ext cx="3886200" cy="640080"/>
          </a:xfrm>
        </p:spPr>
        <p:txBody>
          <a:bodyPr/>
          <a:lstStyle/>
          <a:p>
            <a:r>
              <a:rPr lang="ja-JP" altLang="en-US" dirty="0"/>
              <a:t>測定項目</a:t>
            </a:r>
            <a:endParaRPr kumimoji="1" lang="ja-JP" altLang="en-US" dirty="0"/>
          </a:p>
        </p:txBody>
      </p:sp>
      <p:sp>
        <p:nvSpPr>
          <p:cNvPr id="7" name="テキスト プレースホルダー 6">
            <a:extLst>
              <a:ext uri="{FF2B5EF4-FFF2-40B4-BE49-F238E27FC236}">
                <a16:creationId xmlns:a16="http://schemas.microsoft.com/office/drawing/2014/main" id="{30D20F62-35F0-4C91-BA49-92A7034D47B5}"/>
              </a:ext>
            </a:extLst>
          </p:cNvPr>
          <p:cNvSpPr>
            <a:spLocks noGrp="1"/>
          </p:cNvSpPr>
          <p:nvPr>
            <p:ph type="body" sz="quarter" idx="3"/>
          </p:nvPr>
        </p:nvSpPr>
        <p:spPr/>
        <p:txBody>
          <a:bodyPr/>
          <a:lstStyle/>
          <a:p>
            <a:r>
              <a:rPr kumimoji="1" lang="ja-JP" altLang="en-US" dirty="0"/>
              <a:t>アンケート</a:t>
            </a:r>
          </a:p>
        </p:txBody>
      </p:sp>
      <p:sp>
        <p:nvSpPr>
          <p:cNvPr id="10" name="タイトル 1">
            <a:extLst>
              <a:ext uri="{FF2B5EF4-FFF2-40B4-BE49-F238E27FC236}">
                <a16:creationId xmlns:a16="http://schemas.microsoft.com/office/drawing/2014/main" id="{80F723EA-2178-4EEC-AC3A-A28EC7F93636}"/>
              </a:ext>
            </a:extLst>
          </p:cNvPr>
          <p:cNvSpPr txBox="1">
            <a:spLocks/>
          </p:cNvSpPr>
          <p:nvPr/>
        </p:nvSpPr>
        <p:spPr>
          <a:xfrm>
            <a:off x="685800" y="332656"/>
            <a:ext cx="8153400" cy="869950"/>
          </a:xfrm>
          <a:prstGeom prst="rect">
            <a:avLst/>
          </a:prstGeom>
        </p:spPr>
        <p:txBody>
          <a:bodyPr vert="horz" anchor="ctr">
            <a:norm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en-US" altLang="ja-JP" dirty="0"/>
              <a:t>Methods</a:t>
            </a:r>
            <a:r>
              <a:rPr lang="ja-JP" altLang="en-US" dirty="0"/>
              <a:t> </a:t>
            </a:r>
          </a:p>
        </p:txBody>
      </p:sp>
      <p:sp>
        <p:nvSpPr>
          <p:cNvPr id="8" name="テキスト プレースホルダー 5">
            <a:extLst>
              <a:ext uri="{FF2B5EF4-FFF2-40B4-BE49-F238E27FC236}">
                <a16:creationId xmlns:a16="http://schemas.microsoft.com/office/drawing/2014/main" id="{650344A5-1C5C-4DB8-84FA-CED02316C09A}"/>
              </a:ext>
            </a:extLst>
          </p:cNvPr>
          <p:cNvSpPr txBox="1">
            <a:spLocks/>
          </p:cNvSpPr>
          <p:nvPr/>
        </p:nvSpPr>
        <p:spPr>
          <a:xfrm>
            <a:off x="611560" y="4869160"/>
            <a:ext cx="3886200" cy="640080"/>
          </a:xfrm>
          <a:prstGeom prst="rect">
            <a:avLst/>
          </a:prstGeom>
          <a:solidFill>
            <a:schemeClr val="accent2"/>
          </a:solidFill>
        </p:spPr>
        <p:txBody>
          <a:bodyPr vert="horz" rtlCol="0" anchor="ctr">
            <a:normAutofit/>
          </a:bodyPr>
          <a:lstStyle>
            <a:lvl1pPr marL="0" indent="0" algn="l" rtl="0" eaLnBrk="1" latinLnBrk="0" hangingPunct="1">
              <a:spcBef>
                <a:spcPts val="700"/>
              </a:spcBef>
              <a:buClr>
                <a:schemeClr val="accent2"/>
              </a:buClr>
              <a:buSzPct val="60000"/>
              <a:buFontTx/>
              <a:buNone/>
              <a:defRPr kumimoji="1" sz="2000" b="1" kern="1200">
                <a:solidFill>
                  <a:srgbClr val="FFFFFF"/>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r>
              <a:rPr lang="ja-JP" altLang="en-US" dirty="0"/>
              <a:t>統計解析</a:t>
            </a:r>
          </a:p>
        </p:txBody>
      </p:sp>
      <p:sp>
        <p:nvSpPr>
          <p:cNvPr id="9" name="コンテンツ プレースホルダー 2">
            <a:extLst>
              <a:ext uri="{FF2B5EF4-FFF2-40B4-BE49-F238E27FC236}">
                <a16:creationId xmlns:a16="http://schemas.microsoft.com/office/drawing/2014/main" id="{056095FE-0B03-49B0-8956-1540B37DA200}"/>
              </a:ext>
            </a:extLst>
          </p:cNvPr>
          <p:cNvSpPr txBox="1">
            <a:spLocks/>
          </p:cNvSpPr>
          <p:nvPr/>
        </p:nvSpPr>
        <p:spPr>
          <a:xfrm>
            <a:off x="609600" y="5589240"/>
            <a:ext cx="3886200" cy="126876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r>
              <a:rPr lang="ja-JP" altLang="en-US" sz="2000" dirty="0"/>
              <a:t>介入前後について</a:t>
            </a:r>
            <a:r>
              <a:rPr lang="en-US" altLang="ja-JP" sz="2000" dirty="0"/>
              <a:t>Wilcoxon</a:t>
            </a:r>
            <a:r>
              <a:rPr lang="ja-JP" altLang="en-US" sz="2000" dirty="0"/>
              <a:t>符号順位和検定</a:t>
            </a:r>
          </a:p>
          <a:p>
            <a:endParaRPr lang="en-US" altLang="ja-JP" sz="2000" dirty="0"/>
          </a:p>
          <a:p>
            <a:endParaRPr lang="ja-JP" altLang="en-US" sz="2000" dirty="0"/>
          </a:p>
        </p:txBody>
      </p:sp>
    </p:spTree>
    <p:extLst>
      <p:ext uri="{BB962C8B-B14F-4D97-AF65-F5344CB8AC3E}">
        <p14:creationId xmlns:p14="http://schemas.microsoft.com/office/powerpoint/2010/main" val="346353746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7" name="グラフ 6">
                <a:extLst>
                  <a:ext uri="{FF2B5EF4-FFF2-40B4-BE49-F238E27FC236}">
                    <a16:creationId xmlns:a16="http://schemas.microsoft.com/office/drawing/2014/main" id="{6EBF8692-5594-4D86-A36F-A2244213C688}"/>
                  </a:ext>
                </a:extLst>
              </p:cNvPr>
              <p:cNvGraphicFramePr/>
              <p:nvPr>
                <p:extLst>
                  <p:ext uri="{D42A27DB-BD31-4B8C-83A1-F6EECF244321}">
                    <p14:modId xmlns:p14="http://schemas.microsoft.com/office/powerpoint/2010/main" val="2956501035"/>
                  </p:ext>
                </p:extLst>
              </p:nvPr>
            </p:nvGraphicFramePr>
            <p:xfrm>
              <a:off x="467984" y="2057400"/>
              <a:ext cx="3960000" cy="396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グラフ 6">
                <a:extLst>
                  <a:ext uri="{FF2B5EF4-FFF2-40B4-BE49-F238E27FC236}">
                    <a16:creationId xmlns:a16="http://schemas.microsoft.com/office/drawing/2014/main" id="{6EBF8692-5594-4D86-A36F-A2244213C688}"/>
                  </a:ext>
                </a:extLst>
              </p:cNvPr>
              <p:cNvPicPr>
                <a:picLocks noGrp="1" noRot="1" noChangeAspect="1" noMove="1" noResize="1" noEditPoints="1" noAdjustHandles="1" noChangeArrowheads="1" noChangeShapeType="1"/>
              </p:cNvPicPr>
              <p:nvPr/>
            </p:nvPicPr>
            <p:blipFill>
              <a:blip r:embed="rId4"/>
              <a:stretch>
                <a:fillRect/>
              </a:stretch>
            </p:blipFill>
            <p:spPr>
              <a:xfrm>
                <a:off x="467984" y="2057400"/>
                <a:ext cx="3960000" cy="39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8" name="グラフ 7">
                <a:extLst>
                  <a:ext uri="{FF2B5EF4-FFF2-40B4-BE49-F238E27FC236}">
                    <a16:creationId xmlns:a16="http://schemas.microsoft.com/office/drawing/2014/main" id="{4B1F4EF7-7D72-47A2-9A1B-154339148E18}"/>
                  </a:ext>
                </a:extLst>
              </p:cNvPr>
              <p:cNvGraphicFramePr/>
              <p:nvPr>
                <p:extLst>
                  <p:ext uri="{D42A27DB-BD31-4B8C-83A1-F6EECF244321}">
                    <p14:modId xmlns:p14="http://schemas.microsoft.com/office/powerpoint/2010/main" val="2244427904"/>
                  </p:ext>
                </p:extLst>
              </p:nvPr>
            </p:nvGraphicFramePr>
            <p:xfrm>
              <a:off x="4788024" y="2057400"/>
              <a:ext cx="3960000" cy="396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8" name="グラフ 7">
                <a:extLst>
                  <a:ext uri="{FF2B5EF4-FFF2-40B4-BE49-F238E27FC236}">
                    <a16:creationId xmlns:a16="http://schemas.microsoft.com/office/drawing/2014/main" id="{4B1F4EF7-7D72-47A2-9A1B-154339148E18}"/>
                  </a:ext>
                </a:extLst>
              </p:cNvPr>
              <p:cNvPicPr>
                <a:picLocks noGrp="1" noRot="1" noChangeAspect="1" noMove="1" noResize="1" noEditPoints="1" noAdjustHandles="1" noChangeArrowheads="1" noChangeShapeType="1"/>
              </p:cNvPicPr>
              <p:nvPr/>
            </p:nvPicPr>
            <p:blipFill>
              <a:blip r:embed="rId6"/>
              <a:stretch>
                <a:fillRect/>
              </a:stretch>
            </p:blipFill>
            <p:spPr>
              <a:xfrm>
                <a:off x="4788024" y="2057400"/>
                <a:ext cx="3960000" cy="3960000"/>
              </a:xfrm>
              <a:prstGeom prst="rect">
                <a:avLst/>
              </a:prstGeom>
            </p:spPr>
          </p:pic>
        </mc:Fallback>
      </mc:AlternateContent>
      <p:sp>
        <p:nvSpPr>
          <p:cNvPr id="6" name="タイトル 5">
            <a:extLst>
              <a:ext uri="{FF2B5EF4-FFF2-40B4-BE49-F238E27FC236}">
                <a16:creationId xmlns:a16="http://schemas.microsoft.com/office/drawing/2014/main" id="{68D5F758-ED4E-4486-99DE-59EFC53DDDD3}"/>
              </a:ext>
            </a:extLst>
          </p:cNvPr>
          <p:cNvSpPr>
            <a:spLocks noGrp="1"/>
          </p:cNvSpPr>
          <p:nvPr>
            <p:ph type="title"/>
          </p:nvPr>
        </p:nvSpPr>
        <p:spPr/>
        <p:txBody>
          <a:bodyPr>
            <a:normAutofit/>
          </a:bodyPr>
          <a:lstStyle/>
          <a:p>
            <a:r>
              <a:rPr lang="en-US" altLang="ja-JP" dirty="0"/>
              <a:t>Results</a:t>
            </a:r>
            <a:r>
              <a:rPr lang="ja-JP" altLang="en-US" dirty="0"/>
              <a:t>　</a:t>
            </a:r>
            <a:r>
              <a:rPr lang="en-US" altLang="ja-JP" dirty="0"/>
              <a:t>1. Sublingual temperature</a:t>
            </a:r>
            <a:endParaRPr lang="ja-JP" altLang="en-US" dirty="0"/>
          </a:p>
        </p:txBody>
      </p:sp>
      <p:sp>
        <p:nvSpPr>
          <p:cNvPr id="3" name="テキスト ボックス 2">
            <a:extLst>
              <a:ext uri="{FF2B5EF4-FFF2-40B4-BE49-F238E27FC236}">
                <a16:creationId xmlns:a16="http://schemas.microsoft.com/office/drawing/2014/main" id="{EDCB7823-46ED-4092-807E-9CF76E7B1828}"/>
              </a:ext>
            </a:extLst>
          </p:cNvPr>
          <p:cNvSpPr txBox="1"/>
          <p:nvPr/>
        </p:nvSpPr>
        <p:spPr>
          <a:xfrm>
            <a:off x="5508104" y="6228020"/>
            <a:ext cx="3528392" cy="369332"/>
          </a:xfrm>
          <a:prstGeom prst="rect">
            <a:avLst/>
          </a:prstGeom>
          <a:noFill/>
        </p:spPr>
        <p:txBody>
          <a:bodyPr wrap="square" rtlCol="0">
            <a:spAutoFit/>
          </a:bodyPr>
          <a:lstStyle/>
          <a:p>
            <a:pPr algn="r"/>
            <a:r>
              <a:rPr lang="en-US" altLang="ja-JP" dirty="0"/>
              <a:t>** P&lt;0.01 vs observation period</a:t>
            </a:r>
            <a:endParaRPr lang="ja-JP" altLang="en-US" dirty="0"/>
          </a:p>
        </p:txBody>
      </p:sp>
      <p:sp>
        <p:nvSpPr>
          <p:cNvPr id="9" name="テキスト ボックス 8">
            <a:extLst>
              <a:ext uri="{FF2B5EF4-FFF2-40B4-BE49-F238E27FC236}">
                <a16:creationId xmlns:a16="http://schemas.microsoft.com/office/drawing/2014/main" id="{572DF2CD-3637-4425-AF25-24D3BB772212}"/>
              </a:ext>
            </a:extLst>
          </p:cNvPr>
          <p:cNvSpPr txBox="1"/>
          <p:nvPr/>
        </p:nvSpPr>
        <p:spPr>
          <a:xfrm>
            <a:off x="2483768" y="2531528"/>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0" name="左大かっこ 9">
            <a:extLst>
              <a:ext uri="{FF2B5EF4-FFF2-40B4-BE49-F238E27FC236}">
                <a16:creationId xmlns:a16="http://schemas.microsoft.com/office/drawing/2014/main" id="{CCF18DA2-480E-4A05-9FDE-83E3ECC7DA14}"/>
              </a:ext>
            </a:extLst>
          </p:cNvPr>
          <p:cNvSpPr/>
          <p:nvPr/>
        </p:nvSpPr>
        <p:spPr>
          <a:xfrm rot="5400000">
            <a:off x="2614554" y="1622266"/>
            <a:ext cx="134472" cy="2484275"/>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A3D7C51-3A43-4FDF-A76B-458215B7BE1E}"/>
              </a:ext>
            </a:extLst>
          </p:cNvPr>
          <p:cNvSpPr txBox="1"/>
          <p:nvPr/>
        </p:nvSpPr>
        <p:spPr>
          <a:xfrm>
            <a:off x="6768244" y="2524834"/>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3" name="左大かっこ 12">
            <a:extLst>
              <a:ext uri="{FF2B5EF4-FFF2-40B4-BE49-F238E27FC236}">
                <a16:creationId xmlns:a16="http://schemas.microsoft.com/office/drawing/2014/main" id="{959E0E4B-9745-43F7-9AF2-3A244DDF80DF}"/>
              </a:ext>
            </a:extLst>
          </p:cNvPr>
          <p:cNvSpPr/>
          <p:nvPr/>
        </p:nvSpPr>
        <p:spPr>
          <a:xfrm rot="5400000">
            <a:off x="6921834" y="1592767"/>
            <a:ext cx="134470" cy="2529883"/>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15A09E17-F7C6-465B-81FF-9D72618B0592}"/>
              </a:ext>
            </a:extLst>
          </p:cNvPr>
          <p:cNvSpPr txBox="1"/>
          <p:nvPr/>
        </p:nvSpPr>
        <p:spPr>
          <a:xfrm>
            <a:off x="323528" y="2057400"/>
            <a:ext cx="864096" cy="584775"/>
          </a:xfrm>
          <a:prstGeom prst="rect">
            <a:avLst/>
          </a:prstGeom>
          <a:noFill/>
        </p:spPr>
        <p:txBody>
          <a:bodyPr wrap="square" rtlCol="0">
            <a:spAutoFit/>
          </a:bodyPr>
          <a:lstStyle/>
          <a:p>
            <a:pPr algn="ctr"/>
            <a:r>
              <a:rPr kumimoji="1" lang="ja-JP" altLang="en-US" sz="1600" dirty="0"/>
              <a:t>℃</a:t>
            </a:r>
            <a:r>
              <a:rPr kumimoji="1" lang="en-US" altLang="ja-JP" sz="1600" dirty="0"/>
              <a:t> </a:t>
            </a:r>
          </a:p>
          <a:p>
            <a:pPr algn="ctr"/>
            <a:endParaRPr kumimoji="1" lang="ja-JP" altLang="en-US" sz="1600" dirty="0"/>
          </a:p>
        </p:txBody>
      </p:sp>
      <p:sp>
        <p:nvSpPr>
          <p:cNvPr id="14" name="テキスト ボックス 13">
            <a:extLst>
              <a:ext uri="{FF2B5EF4-FFF2-40B4-BE49-F238E27FC236}">
                <a16:creationId xmlns:a16="http://schemas.microsoft.com/office/drawing/2014/main" id="{7BE40E81-8CCA-4FA7-8B62-57CF729194A0}"/>
              </a:ext>
            </a:extLst>
          </p:cNvPr>
          <p:cNvSpPr txBox="1"/>
          <p:nvPr/>
        </p:nvSpPr>
        <p:spPr>
          <a:xfrm>
            <a:off x="4593433" y="2075655"/>
            <a:ext cx="864096" cy="584775"/>
          </a:xfrm>
          <a:prstGeom prst="rect">
            <a:avLst/>
          </a:prstGeom>
          <a:noFill/>
        </p:spPr>
        <p:txBody>
          <a:bodyPr wrap="square" rtlCol="0">
            <a:spAutoFit/>
          </a:bodyPr>
          <a:lstStyle/>
          <a:p>
            <a:pPr algn="ctr"/>
            <a:r>
              <a:rPr kumimoji="1" lang="ja-JP" altLang="en-US" sz="1600" dirty="0"/>
              <a:t>℃</a:t>
            </a:r>
            <a:r>
              <a:rPr kumimoji="1" lang="en-US" altLang="ja-JP" sz="1600" dirty="0"/>
              <a:t> </a:t>
            </a:r>
          </a:p>
          <a:p>
            <a:pPr algn="ctr"/>
            <a:endParaRPr kumimoji="1" lang="ja-JP" altLang="en-US" sz="1600" dirty="0"/>
          </a:p>
        </p:txBody>
      </p:sp>
      <p:sp>
        <p:nvSpPr>
          <p:cNvPr id="15" name="テキスト ボックス 14">
            <a:extLst>
              <a:ext uri="{FF2B5EF4-FFF2-40B4-BE49-F238E27FC236}">
                <a16:creationId xmlns:a16="http://schemas.microsoft.com/office/drawing/2014/main" id="{CB8361CD-61B5-443E-B93A-11DE1BDFBF66}"/>
              </a:ext>
            </a:extLst>
          </p:cNvPr>
          <p:cNvSpPr txBox="1"/>
          <p:nvPr/>
        </p:nvSpPr>
        <p:spPr>
          <a:xfrm>
            <a:off x="2348753" y="2857708"/>
            <a:ext cx="774086" cy="307777"/>
          </a:xfrm>
          <a:prstGeom prst="rect">
            <a:avLst/>
          </a:prstGeom>
          <a:solidFill>
            <a:schemeClr val="accent2">
              <a:lumMod val="20000"/>
              <a:lumOff val="80000"/>
            </a:schemeClr>
          </a:solidFill>
          <a:ln>
            <a:solidFill>
              <a:schemeClr val="accent1"/>
            </a:solidFill>
          </a:ln>
        </p:spPr>
        <p:txBody>
          <a:bodyPr wrap="square" rtlCol="0">
            <a:spAutoFit/>
          </a:bodyPr>
          <a:lstStyle/>
          <a:p>
            <a:r>
              <a:rPr lang="ja-JP" altLang="en-US" sz="1400" dirty="0"/>
              <a:t>起床時</a:t>
            </a:r>
            <a:endParaRPr kumimoji="1" lang="ja-JP" altLang="en-US" sz="1400" dirty="0"/>
          </a:p>
        </p:txBody>
      </p:sp>
      <p:sp>
        <p:nvSpPr>
          <p:cNvPr id="16" name="テキスト ボックス 15">
            <a:extLst>
              <a:ext uri="{FF2B5EF4-FFF2-40B4-BE49-F238E27FC236}">
                <a16:creationId xmlns:a16="http://schemas.microsoft.com/office/drawing/2014/main" id="{CE6E9F17-0451-4533-93D6-376C9125BF45}"/>
              </a:ext>
            </a:extLst>
          </p:cNvPr>
          <p:cNvSpPr txBox="1"/>
          <p:nvPr/>
        </p:nvSpPr>
        <p:spPr>
          <a:xfrm>
            <a:off x="6660232" y="2856572"/>
            <a:ext cx="756084" cy="307777"/>
          </a:xfrm>
          <a:prstGeom prst="rect">
            <a:avLst/>
          </a:prstGeom>
          <a:solidFill>
            <a:schemeClr val="accent1">
              <a:lumMod val="20000"/>
              <a:lumOff val="80000"/>
            </a:schemeClr>
          </a:solidFill>
          <a:ln>
            <a:solidFill>
              <a:schemeClr val="accent1"/>
            </a:solidFill>
          </a:ln>
        </p:spPr>
        <p:txBody>
          <a:bodyPr wrap="square" rtlCol="0">
            <a:spAutoFit/>
          </a:bodyPr>
          <a:lstStyle/>
          <a:p>
            <a:r>
              <a:rPr kumimoji="1" lang="ja-JP" altLang="en-US" sz="1400" dirty="0"/>
              <a:t>就寝時</a:t>
            </a:r>
          </a:p>
        </p:txBody>
      </p:sp>
      <p:sp>
        <p:nvSpPr>
          <p:cNvPr id="17" name="テキスト ボックス 16">
            <a:extLst>
              <a:ext uri="{FF2B5EF4-FFF2-40B4-BE49-F238E27FC236}">
                <a16:creationId xmlns:a16="http://schemas.microsoft.com/office/drawing/2014/main" id="{9EC91F15-AB23-4B01-835A-BDDEBE3CE090}"/>
              </a:ext>
            </a:extLst>
          </p:cNvPr>
          <p:cNvSpPr txBox="1"/>
          <p:nvPr/>
        </p:nvSpPr>
        <p:spPr>
          <a:xfrm>
            <a:off x="4777439" y="116786"/>
            <a:ext cx="1188132" cy="338554"/>
          </a:xfrm>
          <a:prstGeom prst="rect">
            <a:avLst/>
          </a:prstGeom>
          <a:solidFill>
            <a:schemeClr val="accent6">
              <a:lumMod val="20000"/>
              <a:lumOff val="80000"/>
            </a:schemeClr>
          </a:solidFill>
        </p:spPr>
        <p:txBody>
          <a:bodyPr wrap="square" rtlCol="0">
            <a:spAutoFit/>
          </a:bodyPr>
          <a:lstStyle/>
          <a:p>
            <a:r>
              <a:rPr lang="ja-JP" altLang="en-US" sz="1600" dirty="0"/>
              <a:t>体温</a:t>
            </a:r>
            <a:r>
              <a:rPr kumimoji="1" lang="ja-JP" altLang="en-US" sz="1600" dirty="0"/>
              <a:t>スコア</a:t>
            </a:r>
          </a:p>
        </p:txBody>
      </p:sp>
      <p:sp>
        <p:nvSpPr>
          <p:cNvPr id="2" name="テキスト ボックス 1">
            <a:extLst>
              <a:ext uri="{FF2B5EF4-FFF2-40B4-BE49-F238E27FC236}">
                <a16:creationId xmlns:a16="http://schemas.microsoft.com/office/drawing/2014/main" id="{E6F674B9-6640-4DB4-9AD6-4DFB4CC1EE1D}"/>
              </a:ext>
            </a:extLst>
          </p:cNvPr>
          <p:cNvSpPr txBox="1"/>
          <p:nvPr/>
        </p:nvSpPr>
        <p:spPr>
          <a:xfrm>
            <a:off x="1004637" y="6389640"/>
            <a:ext cx="4752527" cy="338554"/>
          </a:xfrm>
          <a:prstGeom prst="rect">
            <a:avLst/>
          </a:prstGeom>
          <a:noFill/>
        </p:spPr>
        <p:txBody>
          <a:bodyPr wrap="square" rtlCol="0">
            <a:spAutoFit/>
          </a:bodyPr>
          <a:lstStyle/>
          <a:p>
            <a:r>
              <a:rPr kumimoji="1" lang="en-US" altLang="ja-JP" sz="1600" b="1" dirty="0">
                <a:solidFill>
                  <a:srgbClr val="FF0000"/>
                </a:solidFill>
              </a:rPr>
              <a:t>100</a:t>
            </a:r>
            <a:r>
              <a:rPr kumimoji="1" lang="ja-JP" altLang="en-US" sz="1600" b="1" dirty="0">
                <a:solidFill>
                  <a:srgbClr val="FF0000"/>
                </a:solidFill>
              </a:rPr>
              <a:t>名中</a:t>
            </a:r>
            <a:r>
              <a:rPr kumimoji="1" lang="en-US" altLang="ja-JP" sz="1600" b="1" dirty="0">
                <a:solidFill>
                  <a:srgbClr val="FF0000"/>
                </a:solidFill>
              </a:rPr>
              <a:t>99</a:t>
            </a:r>
            <a:r>
              <a:rPr kumimoji="1" lang="ja-JP" altLang="en-US" sz="1600" b="1" dirty="0">
                <a:solidFill>
                  <a:srgbClr val="FF0000"/>
                </a:solidFill>
              </a:rPr>
              <a:t>名に同様の優位差が出るという指標</a:t>
            </a:r>
          </a:p>
        </p:txBody>
      </p:sp>
      <p:cxnSp>
        <p:nvCxnSpPr>
          <p:cNvPr id="5" name="直線矢印コネクタ 4">
            <a:extLst>
              <a:ext uri="{FF2B5EF4-FFF2-40B4-BE49-F238E27FC236}">
                <a16:creationId xmlns:a16="http://schemas.microsoft.com/office/drawing/2014/main" id="{1B9D0D79-2AAA-45A5-96EF-35C93A7AD2C0}"/>
              </a:ext>
            </a:extLst>
          </p:cNvPr>
          <p:cNvCxnSpPr/>
          <p:nvPr/>
        </p:nvCxnSpPr>
        <p:spPr>
          <a:xfrm flipV="1">
            <a:off x="5220072" y="6412686"/>
            <a:ext cx="648072" cy="1462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374981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E20A7-0C25-4D7D-A3C8-54B8D02CBDCC}"/>
              </a:ext>
            </a:extLst>
          </p:cNvPr>
          <p:cNvSpPr>
            <a:spLocks noGrp="1"/>
          </p:cNvSpPr>
          <p:nvPr>
            <p:ph type="title"/>
          </p:nvPr>
        </p:nvSpPr>
        <p:spPr/>
        <p:txBody>
          <a:bodyPr/>
          <a:lstStyle/>
          <a:p>
            <a:r>
              <a:rPr lang="en-US" altLang="ja-JP" dirty="0"/>
              <a:t>2. Blood</a:t>
            </a:r>
            <a:r>
              <a:rPr lang="ja-JP" altLang="en-US" dirty="0"/>
              <a:t> </a:t>
            </a:r>
            <a:r>
              <a:rPr lang="en-US" altLang="ja-JP" dirty="0"/>
              <a:t>pressure</a:t>
            </a:r>
            <a:endParaRPr kumimoji="1" lang="ja-JP" altLang="en-US" dirty="0"/>
          </a:p>
        </p:txBody>
      </p:sp>
      <p:sp>
        <p:nvSpPr>
          <p:cNvPr id="3" name="スライド番号プレースホルダー 2">
            <a:extLst>
              <a:ext uri="{FF2B5EF4-FFF2-40B4-BE49-F238E27FC236}">
                <a16:creationId xmlns:a16="http://schemas.microsoft.com/office/drawing/2014/main" id="{085AE958-B79A-4A82-B0D4-80ECE9DB9CA7}"/>
              </a:ext>
            </a:extLst>
          </p:cNvPr>
          <p:cNvSpPr>
            <a:spLocks noGrp="1"/>
          </p:cNvSpPr>
          <p:nvPr>
            <p:ph type="sldNum" sz="quarter" idx="12"/>
          </p:nvPr>
        </p:nvSpPr>
        <p:spPr/>
        <p:txBody>
          <a:bodyPr>
            <a:normAutofit fontScale="85000" lnSpcReduction="20000"/>
          </a:bodyPr>
          <a:lstStyle/>
          <a:p>
            <a:fld id="{77B0C410-54EC-49A0-A932-53154B5088FA}" type="slidenum">
              <a:rPr kumimoji="1" lang="ja-JP" altLang="en-US" smtClean="0"/>
              <a:t>9</a:t>
            </a:fld>
            <a:endParaRPr kumimoji="1" lang="ja-JP" altLang="en-US"/>
          </a:p>
        </p:txBody>
      </p:sp>
      <mc:AlternateContent xmlns:mc="http://schemas.openxmlformats.org/markup-compatibility/2006" xmlns:cx1="http://schemas.microsoft.com/office/drawing/2015/9/8/chartex">
        <mc:Choice Requires="cx1">
          <p:graphicFrame>
            <p:nvGraphicFramePr>
              <p:cNvPr id="8" name="グラフ 7">
                <a:extLst>
                  <a:ext uri="{FF2B5EF4-FFF2-40B4-BE49-F238E27FC236}">
                    <a16:creationId xmlns:a16="http://schemas.microsoft.com/office/drawing/2014/main" id="{A9C54FDC-BB89-4306-A244-70A890CBADD5}"/>
                  </a:ext>
                </a:extLst>
              </p:cNvPr>
              <p:cNvGraphicFramePr/>
              <p:nvPr>
                <p:extLst>
                  <p:ext uri="{D42A27DB-BD31-4B8C-83A1-F6EECF244321}">
                    <p14:modId xmlns:p14="http://schemas.microsoft.com/office/powerpoint/2010/main" val="1090357380"/>
                  </p:ext>
                </p:extLst>
              </p:nvPr>
            </p:nvGraphicFramePr>
            <p:xfrm>
              <a:off x="467984" y="2245920"/>
              <a:ext cx="3960000" cy="396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8" name="グラフ 7">
                <a:extLst>
                  <a:ext uri="{FF2B5EF4-FFF2-40B4-BE49-F238E27FC236}">
                    <a16:creationId xmlns:a16="http://schemas.microsoft.com/office/drawing/2014/main" id="{A9C54FDC-BB89-4306-A244-70A890CBADD5}"/>
                  </a:ext>
                </a:extLst>
              </p:cNvPr>
              <p:cNvPicPr>
                <a:picLocks noGrp="1" noRot="1" noChangeAspect="1" noMove="1" noResize="1" noEditPoints="1" noAdjustHandles="1" noChangeArrowheads="1" noChangeShapeType="1"/>
              </p:cNvPicPr>
              <p:nvPr/>
            </p:nvPicPr>
            <p:blipFill>
              <a:blip r:embed="rId4"/>
              <a:stretch>
                <a:fillRect/>
              </a:stretch>
            </p:blipFill>
            <p:spPr>
              <a:xfrm>
                <a:off x="467984" y="2245920"/>
                <a:ext cx="3960000" cy="396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9" name="グラフ 8">
                <a:extLst>
                  <a:ext uri="{FF2B5EF4-FFF2-40B4-BE49-F238E27FC236}">
                    <a16:creationId xmlns:a16="http://schemas.microsoft.com/office/drawing/2014/main" id="{4B9546B7-7955-46B0-B7C6-261A1249E7D5}"/>
                  </a:ext>
                </a:extLst>
              </p:cNvPr>
              <p:cNvGraphicFramePr/>
              <p:nvPr>
                <p:extLst>
                  <p:ext uri="{D42A27DB-BD31-4B8C-83A1-F6EECF244321}">
                    <p14:modId xmlns:p14="http://schemas.microsoft.com/office/powerpoint/2010/main" val="460623071"/>
                  </p:ext>
                </p:extLst>
              </p:nvPr>
            </p:nvGraphicFramePr>
            <p:xfrm>
              <a:off x="4716456" y="2245920"/>
              <a:ext cx="3960000" cy="396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9" name="グラフ 8">
                <a:extLst>
                  <a:ext uri="{FF2B5EF4-FFF2-40B4-BE49-F238E27FC236}">
                    <a16:creationId xmlns:a16="http://schemas.microsoft.com/office/drawing/2014/main" id="{4B9546B7-7955-46B0-B7C6-261A1249E7D5}"/>
                  </a:ext>
                </a:extLst>
              </p:cNvPr>
              <p:cNvPicPr>
                <a:picLocks noGrp="1" noRot="1" noChangeAspect="1" noMove="1" noResize="1" noEditPoints="1" noAdjustHandles="1" noChangeArrowheads="1" noChangeShapeType="1"/>
              </p:cNvPicPr>
              <p:nvPr/>
            </p:nvPicPr>
            <p:blipFill>
              <a:blip r:embed="rId6"/>
              <a:stretch>
                <a:fillRect/>
              </a:stretch>
            </p:blipFill>
            <p:spPr>
              <a:xfrm>
                <a:off x="4716456" y="2245920"/>
                <a:ext cx="3960000" cy="3960000"/>
              </a:xfrm>
              <a:prstGeom prst="rect">
                <a:avLst/>
              </a:prstGeom>
            </p:spPr>
          </p:pic>
        </mc:Fallback>
      </mc:AlternateContent>
      <p:sp>
        <p:nvSpPr>
          <p:cNvPr id="4" name="テキスト ボックス 3">
            <a:extLst>
              <a:ext uri="{FF2B5EF4-FFF2-40B4-BE49-F238E27FC236}">
                <a16:creationId xmlns:a16="http://schemas.microsoft.com/office/drawing/2014/main" id="{91EBB8B5-402B-41BA-8112-76918BAED863}"/>
              </a:ext>
            </a:extLst>
          </p:cNvPr>
          <p:cNvSpPr txBox="1"/>
          <p:nvPr/>
        </p:nvSpPr>
        <p:spPr>
          <a:xfrm>
            <a:off x="186057" y="2204864"/>
            <a:ext cx="864096" cy="338554"/>
          </a:xfrm>
          <a:prstGeom prst="rect">
            <a:avLst/>
          </a:prstGeom>
          <a:noFill/>
        </p:spPr>
        <p:txBody>
          <a:bodyPr wrap="square" rtlCol="0">
            <a:spAutoFit/>
          </a:bodyPr>
          <a:lstStyle/>
          <a:p>
            <a:pPr algn="ctr"/>
            <a:r>
              <a:rPr kumimoji="1" lang="en-US" altLang="ja-JP" sz="1600" dirty="0">
                <a:solidFill>
                  <a:schemeClr val="tx2"/>
                </a:solidFill>
              </a:rPr>
              <a:t>mmHg</a:t>
            </a:r>
            <a:endParaRPr kumimoji="1" lang="ja-JP" altLang="en-US" sz="1600" dirty="0">
              <a:solidFill>
                <a:schemeClr val="tx2"/>
              </a:solidFill>
            </a:endParaRPr>
          </a:p>
        </p:txBody>
      </p:sp>
      <p:sp>
        <p:nvSpPr>
          <p:cNvPr id="7" name="テキスト ボックス 6">
            <a:extLst>
              <a:ext uri="{FF2B5EF4-FFF2-40B4-BE49-F238E27FC236}">
                <a16:creationId xmlns:a16="http://schemas.microsoft.com/office/drawing/2014/main" id="{76FBBEFA-3CC6-42CF-80A9-6959F1831128}"/>
              </a:ext>
            </a:extLst>
          </p:cNvPr>
          <p:cNvSpPr txBox="1"/>
          <p:nvPr/>
        </p:nvSpPr>
        <p:spPr>
          <a:xfrm>
            <a:off x="4427545" y="2204864"/>
            <a:ext cx="864096" cy="338554"/>
          </a:xfrm>
          <a:prstGeom prst="rect">
            <a:avLst/>
          </a:prstGeom>
          <a:noFill/>
        </p:spPr>
        <p:txBody>
          <a:bodyPr wrap="square" rtlCol="0">
            <a:spAutoFit/>
          </a:bodyPr>
          <a:lstStyle/>
          <a:p>
            <a:pPr algn="ctr"/>
            <a:r>
              <a:rPr kumimoji="1" lang="en-US" altLang="ja-JP" sz="1600" dirty="0">
                <a:solidFill>
                  <a:schemeClr val="tx2"/>
                </a:solidFill>
              </a:rPr>
              <a:t>mmHg</a:t>
            </a:r>
            <a:endParaRPr kumimoji="1" lang="ja-JP" altLang="en-US" sz="1600" dirty="0">
              <a:solidFill>
                <a:schemeClr val="tx2"/>
              </a:solidFill>
            </a:endParaRPr>
          </a:p>
        </p:txBody>
      </p:sp>
      <p:sp>
        <p:nvSpPr>
          <p:cNvPr id="11" name="左大かっこ 10">
            <a:extLst>
              <a:ext uri="{FF2B5EF4-FFF2-40B4-BE49-F238E27FC236}">
                <a16:creationId xmlns:a16="http://schemas.microsoft.com/office/drawing/2014/main" id="{94EC02CC-6C43-4E8F-8AED-DE61702C52B5}"/>
              </a:ext>
            </a:extLst>
          </p:cNvPr>
          <p:cNvSpPr/>
          <p:nvPr/>
        </p:nvSpPr>
        <p:spPr>
          <a:xfrm rot="16200000">
            <a:off x="6418196" y="4559582"/>
            <a:ext cx="109929" cy="1737198"/>
          </a:xfrm>
          <a:prstGeom prst="leftBracket">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6E5359D-4EC6-4314-B2AD-1E9A22C54BD2}"/>
              </a:ext>
            </a:extLst>
          </p:cNvPr>
          <p:cNvSpPr txBox="1"/>
          <p:nvPr/>
        </p:nvSpPr>
        <p:spPr>
          <a:xfrm>
            <a:off x="6221132" y="5428181"/>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4" name="テキスト ボックス 13">
            <a:extLst>
              <a:ext uri="{FF2B5EF4-FFF2-40B4-BE49-F238E27FC236}">
                <a16:creationId xmlns:a16="http://schemas.microsoft.com/office/drawing/2014/main" id="{C45EDD8A-6B9F-44C9-B7FC-51409E2000D1}"/>
              </a:ext>
            </a:extLst>
          </p:cNvPr>
          <p:cNvSpPr txBox="1"/>
          <p:nvPr/>
        </p:nvSpPr>
        <p:spPr>
          <a:xfrm>
            <a:off x="6653478" y="5716212"/>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5" name="左大かっこ 14">
            <a:extLst>
              <a:ext uri="{FF2B5EF4-FFF2-40B4-BE49-F238E27FC236}">
                <a16:creationId xmlns:a16="http://schemas.microsoft.com/office/drawing/2014/main" id="{F9B311CB-E420-498E-811D-F82BA2EFB22C}"/>
              </a:ext>
            </a:extLst>
          </p:cNvPr>
          <p:cNvSpPr/>
          <p:nvPr/>
        </p:nvSpPr>
        <p:spPr>
          <a:xfrm rot="16200000">
            <a:off x="6850542" y="4415267"/>
            <a:ext cx="109929" cy="2601891"/>
          </a:xfrm>
          <a:prstGeom prst="leftBracket">
            <a:avLst/>
          </a:prstGeom>
          <a:ln>
            <a:solidFill>
              <a:schemeClr val="accent1">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6093B619-DE2E-4A60-B66E-9E30A9DC2C4E}"/>
              </a:ext>
            </a:extLst>
          </p:cNvPr>
          <p:cNvSpPr txBox="1"/>
          <p:nvPr/>
        </p:nvSpPr>
        <p:spPr>
          <a:xfrm>
            <a:off x="6660232" y="2812866"/>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8" name="テキスト ボックス 17">
            <a:extLst>
              <a:ext uri="{FF2B5EF4-FFF2-40B4-BE49-F238E27FC236}">
                <a16:creationId xmlns:a16="http://schemas.microsoft.com/office/drawing/2014/main" id="{0DDB79A3-BB62-4592-8F63-6765D89FFF0B}"/>
              </a:ext>
            </a:extLst>
          </p:cNvPr>
          <p:cNvSpPr txBox="1"/>
          <p:nvPr/>
        </p:nvSpPr>
        <p:spPr>
          <a:xfrm>
            <a:off x="2411760" y="2807278"/>
            <a:ext cx="504056" cy="400110"/>
          </a:xfrm>
          <a:prstGeom prst="rect">
            <a:avLst/>
          </a:prstGeom>
          <a:noFill/>
        </p:spPr>
        <p:txBody>
          <a:bodyPr wrap="square" rtlCol="0" anchor="ctr">
            <a:spAutoFit/>
          </a:bodyPr>
          <a:lstStyle/>
          <a:p>
            <a:pPr algn="ctr"/>
            <a:r>
              <a:rPr kumimoji="1" lang="en-US" altLang="ja-JP" sz="2000" dirty="0"/>
              <a:t>**</a:t>
            </a:r>
            <a:endParaRPr kumimoji="1" lang="ja-JP" altLang="en-US" sz="2000" dirty="0"/>
          </a:p>
        </p:txBody>
      </p:sp>
      <p:sp>
        <p:nvSpPr>
          <p:cNvPr id="19" name="左大かっこ 18">
            <a:extLst>
              <a:ext uri="{FF2B5EF4-FFF2-40B4-BE49-F238E27FC236}">
                <a16:creationId xmlns:a16="http://schemas.microsoft.com/office/drawing/2014/main" id="{20FFD9D5-3EB5-49E7-8A38-877F916E13BC}"/>
              </a:ext>
            </a:extLst>
          </p:cNvPr>
          <p:cNvSpPr/>
          <p:nvPr/>
        </p:nvSpPr>
        <p:spPr>
          <a:xfrm rot="5400000">
            <a:off x="2543244" y="1875211"/>
            <a:ext cx="134470" cy="2529883"/>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大かっこ 19">
            <a:extLst>
              <a:ext uri="{FF2B5EF4-FFF2-40B4-BE49-F238E27FC236}">
                <a16:creationId xmlns:a16="http://schemas.microsoft.com/office/drawing/2014/main" id="{A0CCA37C-4FBE-4E2C-AB50-87117F297450}"/>
              </a:ext>
            </a:extLst>
          </p:cNvPr>
          <p:cNvSpPr/>
          <p:nvPr/>
        </p:nvSpPr>
        <p:spPr>
          <a:xfrm rot="5400000">
            <a:off x="6813822" y="1880799"/>
            <a:ext cx="134470" cy="2529883"/>
          </a:xfrm>
          <a:prstGeom prst="leftBracket">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CD3550F6-B6C4-4F6B-81EF-2AAC70CBF8A0}"/>
              </a:ext>
            </a:extLst>
          </p:cNvPr>
          <p:cNvSpPr txBox="1"/>
          <p:nvPr/>
        </p:nvSpPr>
        <p:spPr>
          <a:xfrm>
            <a:off x="5508104" y="6300028"/>
            <a:ext cx="3528392" cy="369332"/>
          </a:xfrm>
          <a:prstGeom prst="rect">
            <a:avLst/>
          </a:prstGeom>
          <a:noFill/>
        </p:spPr>
        <p:txBody>
          <a:bodyPr wrap="square" rtlCol="0">
            <a:spAutoFit/>
          </a:bodyPr>
          <a:lstStyle/>
          <a:p>
            <a:pPr algn="r"/>
            <a:r>
              <a:rPr lang="en-US" altLang="ja-JP" dirty="0"/>
              <a:t>** P&lt;0.01 vs observation period</a:t>
            </a:r>
            <a:endParaRPr lang="ja-JP" altLang="en-US" dirty="0"/>
          </a:p>
        </p:txBody>
      </p:sp>
      <p:sp>
        <p:nvSpPr>
          <p:cNvPr id="21" name="テキスト ボックス 20">
            <a:extLst>
              <a:ext uri="{FF2B5EF4-FFF2-40B4-BE49-F238E27FC236}">
                <a16:creationId xmlns:a16="http://schemas.microsoft.com/office/drawing/2014/main" id="{2D447FD4-7318-4B20-B667-020172F427AC}"/>
              </a:ext>
            </a:extLst>
          </p:cNvPr>
          <p:cNvSpPr txBox="1"/>
          <p:nvPr/>
        </p:nvSpPr>
        <p:spPr>
          <a:xfrm>
            <a:off x="4914038" y="611650"/>
            <a:ext cx="1188132" cy="338554"/>
          </a:xfrm>
          <a:prstGeom prst="rect">
            <a:avLst/>
          </a:prstGeom>
          <a:solidFill>
            <a:schemeClr val="accent6">
              <a:lumMod val="20000"/>
              <a:lumOff val="80000"/>
            </a:schemeClr>
          </a:solidFill>
        </p:spPr>
        <p:txBody>
          <a:bodyPr wrap="square" rtlCol="0">
            <a:spAutoFit/>
          </a:bodyPr>
          <a:lstStyle/>
          <a:p>
            <a:r>
              <a:rPr kumimoji="1" lang="ja-JP" altLang="en-US" sz="1600" dirty="0"/>
              <a:t>血圧スコア</a:t>
            </a:r>
          </a:p>
        </p:txBody>
      </p:sp>
      <p:sp>
        <p:nvSpPr>
          <p:cNvPr id="22" name="テキスト ボックス 21">
            <a:extLst>
              <a:ext uri="{FF2B5EF4-FFF2-40B4-BE49-F238E27FC236}">
                <a16:creationId xmlns:a16="http://schemas.microsoft.com/office/drawing/2014/main" id="{52031E75-AE03-4D80-A960-F999F8BA950F}"/>
              </a:ext>
            </a:extLst>
          </p:cNvPr>
          <p:cNvSpPr txBox="1"/>
          <p:nvPr/>
        </p:nvSpPr>
        <p:spPr>
          <a:xfrm>
            <a:off x="2843808" y="2389529"/>
            <a:ext cx="936104" cy="307777"/>
          </a:xfrm>
          <a:prstGeom prst="rect">
            <a:avLst/>
          </a:prstGeom>
          <a:solidFill>
            <a:schemeClr val="accent2">
              <a:lumMod val="20000"/>
              <a:lumOff val="80000"/>
            </a:schemeClr>
          </a:solidFill>
          <a:ln>
            <a:solidFill>
              <a:schemeClr val="accent1"/>
            </a:solidFill>
          </a:ln>
        </p:spPr>
        <p:txBody>
          <a:bodyPr wrap="square" rtlCol="0">
            <a:spAutoFit/>
          </a:bodyPr>
          <a:lstStyle/>
          <a:p>
            <a:r>
              <a:rPr kumimoji="1" lang="ja-JP" altLang="en-US" sz="1400" dirty="0"/>
              <a:t>最高血圧</a:t>
            </a:r>
          </a:p>
        </p:txBody>
      </p:sp>
      <p:sp>
        <p:nvSpPr>
          <p:cNvPr id="23" name="テキスト ボックス 22">
            <a:extLst>
              <a:ext uri="{FF2B5EF4-FFF2-40B4-BE49-F238E27FC236}">
                <a16:creationId xmlns:a16="http://schemas.microsoft.com/office/drawing/2014/main" id="{8C5854FA-FFE9-4B82-8F94-07A14C03F2C2}"/>
              </a:ext>
            </a:extLst>
          </p:cNvPr>
          <p:cNvSpPr txBox="1"/>
          <p:nvPr/>
        </p:nvSpPr>
        <p:spPr>
          <a:xfrm>
            <a:off x="7268210" y="2368100"/>
            <a:ext cx="938241" cy="307777"/>
          </a:xfrm>
          <a:prstGeom prst="rect">
            <a:avLst/>
          </a:prstGeom>
          <a:solidFill>
            <a:schemeClr val="accent1">
              <a:lumMod val="20000"/>
              <a:lumOff val="80000"/>
            </a:schemeClr>
          </a:solidFill>
          <a:ln>
            <a:solidFill>
              <a:schemeClr val="accent1"/>
            </a:solidFill>
          </a:ln>
        </p:spPr>
        <p:txBody>
          <a:bodyPr wrap="square" rtlCol="0">
            <a:spAutoFit/>
          </a:bodyPr>
          <a:lstStyle/>
          <a:p>
            <a:r>
              <a:rPr lang="ja-JP" altLang="en-US" sz="1400" dirty="0"/>
              <a:t>最低血圧</a:t>
            </a:r>
            <a:endParaRPr kumimoji="1" lang="ja-JP" altLang="en-US" sz="1400" dirty="0"/>
          </a:p>
        </p:txBody>
      </p:sp>
    </p:spTree>
    <p:extLst>
      <p:ext uri="{BB962C8B-B14F-4D97-AF65-F5344CB8AC3E}">
        <p14:creationId xmlns:p14="http://schemas.microsoft.com/office/powerpoint/2010/main" val="2432444245"/>
      </p:ext>
    </p:extLst>
  </p:cSld>
  <p:clrMapOvr>
    <a:masterClrMapping/>
  </p:clrMapOvr>
  <p:transition spd="slow">
    <p:wip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Median</Template>
  <TotalTime>7308</TotalTime>
  <Words>2224</Words>
  <Application>Microsoft Office PowerPoint</Application>
  <PresentationFormat>画面に合わせる (4:3)</PresentationFormat>
  <Paragraphs>219</Paragraphs>
  <Slides>18</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HGPｺﾞｼｯｸE</vt:lpstr>
      <vt:lpstr>Calibri</vt:lpstr>
      <vt:lpstr>Tw Cen MT</vt:lpstr>
      <vt:lpstr>Wingdings</vt:lpstr>
      <vt:lpstr>Wingdings 2</vt:lpstr>
      <vt:lpstr>デザート</vt:lpstr>
      <vt:lpstr>     奴久妻智代子1)、成井諒子1)、末武信宏2) 、小星重治3) 、小林弘幸4)  1)医療法人社団タイオン サーモセルクリニック、2)さかえクリニック、3)株式会社ホットアルバム炭酸泉タブレット、4)順天堂大学医学部 </vt:lpstr>
      <vt:lpstr>PowerPoint プレゼンテーション</vt:lpstr>
      <vt:lpstr>Background</vt:lpstr>
      <vt:lpstr>Purpose</vt:lpstr>
      <vt:lpstr>Neutral bicarbonate ion bath additives </vt:lpstr>
      <vt:lpstr>Methods </vt:lpstr>
      <vt:lpstr>PowerPoint プレゼンテーション</vt:lpstr>
      <vt:lpstr>Results　1. Sublingual temperature</vt:lpstr>
      <vt:lpstr>2. Blood pressure</vt:lpstr>
      <vt:lpstr>3. Body weight &amp; BMI</vt:lpstr>
      <vt:lpstr>4. Hiesho score &amp; VAS scale </vt:lpstr>
      <vt:lpstr>5. Sleep score &amp; latency </vt:lpstr>
      <vt:lpstr>6. Mood score </vt:lpstr>
      <vt:lpstr>7. WBC </vt:lpstr>
      <vt:lpstr>8. Autonomic nerves system</vt:lpstr>
      <vt:lpstr>Discussion </vt:lpstr>
      <vt:lpstr>Conclusions </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温熱療法による個別化医療     奴久妻智代子1)、成井諒子2)、齋藤糧三2) 1)株式会社サーモセル、2)サーモセルクリニック</dc:title>
  <dc:creator>奴久妻 智代子</dc:creator>
  <cp:lastModifiedBy>User</cp:lastModifiedBy>
  <cp:revision>599</cp:revision>
  <cp:lastPrinted>2019-04-25T03:49:28Z</cp:lastPrinted>
  <dcterms:created xsi:type="dcterms:W3CDTF">2016-09-15T03:52:34Z</dcterms:created>
  <dcterms:modified xsi:type="dcterms:W3CDTF">2020-07-09T04:13:38Z</dcterms:modified>
</cp:coreProperties>
</file>